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9F0-DEDC-4508-A9B8-C5A3D6F9576B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F1BE40-5E21-4906-8959-3654CB30E409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9F0-DEDC-4508-A9B8-C5A3D6F9576B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BE40-5E21-4906-8959-3654CB30E40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9F0-DEDC-4508-A9B8-C5A3D6F9576B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BE40-5E21-4906-8959-3654CB30E40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B309F0-DEDC-4508-A9B8-C5A3D6F9576B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FF1BE40-5E21-4906-8959-3654CB30E409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9F0-DEDC-4508-A9B8-C5A3D6F9576B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BE40-5E21-4906-8959-3654CB30E409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9F0-DEDC-4508-A9B8-C5A3D6F9576B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BE40-5E21-4906-8959-3654CB30E409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BE40-5E21-4906-8959-3654CB30E40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9F0-DEDC-4508-A9B8-C5A3D6F9576B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9F0-DEDC-4508-A9B8-C5A3D6F9576B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BE40-5E21-4906-8959-3654CB30E409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9F0-DEDC-4508-A9B8-C5A3D6F9576B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BE40-5E21-4906-8959-3654CB30E40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B309F0-DEDC-4508-A9B8-C5A3D6F9576B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F1BE40-5E21-4906-8959-3654CB30E40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9F0-DEDC-4508-A9B8-C5A3D6F9576B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F1BE40-5E21-4906-8959-3654CB30E40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B309F0-DEDC-4508-A9B8-C5A3D6F9576B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FF1BE40-5E21-4906-8959-3654CB30E409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specschool.pp.u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628800"/>
            <a:ext cx="55983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РІЧНИЙ   ЗВІТ   </a:t>
            </a:r>
            <a:br>
              <a:rPr lang="uk-UA" sz="44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uk-UA" sz="44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 ДІЯЛЬНІСТЬ</a:t>
            </a:r>
            <a:br>
              <a:rPr lang="uk-UA" sz="44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uk-UA" sz="44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uk-UA" sz="44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uk-UA" sz="44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ТСЗОШ ТМР ТО</a:t>
            </a:r>
            <a:br>
              <a:rPr lang="uk-UA" sz="44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uk-UA" sz="44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частина ІІ</a:t>
            </a:r>
            <a:br>
              <a:rPr lang="uk-UA" sz="44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uk-UA" sz="44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201</a:t>
            </a:r>
            <a:r>
              <a:rPr lang="en-US" sz="4400" b="1" dirty="0" smtClean="0">
                <a:solidFill>
                  <a:srgbClr val="FFFF00"/>
                </a:solidFill>
                <a:latin typeface="Bauhaus 93" panose="04030905020B02020C02" pitchFamily="82" charset="0"/>
                <a:ea typeface="Batang" panose="02030600000101010101" pitchFamily="18" charset="-127"/>
              </a:rPr>
              <a:t>9</a:t>
            </a:r>
            <a:r>
              <a:rPr lang="uk-UA" sz="44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/20</a:t>
            </a:r>
            <a:r>
              <a:rPr lang="en-US" sz="4400" b="1" dirty="0" smtClean="0">
                <a:solidFill>
                  <a:srgbClr val="FFFF00"/>
                </a:solidFill>
                <a:latin typeface="Bauhaus 93" panose="04030905020B02020C02" pitchFamily="82" charset="0"/>
                <a:ea typeface="Batang" panose="02030600000101010101" pitchFamily="18" charset="-127"/>
              </a:rPr>
              <a:t>20</a:t>
            </a:r>
            <a:endParaRPr lang="uk-UA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6749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63795"/>
            <a:ext cx="4950154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uk-UA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з батьками</a:t>
            </a:r>
            <a:endParaRPr lang="uk-UA" sz="4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90086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Новорічний ранок </a:t>
            </a:r>
            <a:r>
              <a:rPr lang="uk-UA" sz="16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багато подарунків: учні спеціальної школи зустрічали гостей</a:t>
            </a:r>
            <a:endParaRPr lang="uk-UA" sz="16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7503" y="1700808"/>
            <a:ext cx="7508289" cy="301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solidFill>
                  <a:srgbClr val="3A0BE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Запорукою успішної виховної діяльності з учнями є співпраця школи з батьками, оскільки саме сім’я значно впливає на процес розвитку особистості дитини. Тому важливе і відповідальне завдання вчителя - зробити батьків активними учасниками педагогічного процесу.</a:t>
            </a:r>
          </a:p>
          <a:p>
            <a:pPr indent="360680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Протягом навчального року  робота з батьками організована на належному рівні. Протягом  року були проведені загальношкільні батьківські </a:t>
            </a: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збори.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Класними керівниками та вихователями класів організовано та проведено класні  батьківські </a:t>
            </a: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збори.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Переважають форми індивідуальної роботи з батьками. 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Протягом навчального року проведено: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Інформаційна година «Запобігання проявам домашнього насильства» (батьки учнів 1-10 кл.) із запрошенням головного спеціаліста ССНД та керуючого відділом громадської організації «Ла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Страда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-Україна</a:t>
            </a: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570" y="55913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1C1E21"/>
                </a:solidFill>
                <a:latin typeface="Helvetica" panose="020B0604020202020204" pitchFamily="34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цього року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наших старшокласників завітали учні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класу школи №22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Діти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потоваришували і разом взяли участь у спортивних іграх.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Час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пролетів в неймовірно теплій і насиченій атмосфері.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4392488" cy="221907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20688"/>
            <a:ext cx="2370910" cy="181639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73016"/>
            <a:ext cx="3670456" cy="237450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532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340" y="5930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Педагогічний колектив старшої ланки організував захід </a:t>
            </a:r>
            <a:r>
              <a:rPr lang="uk-UA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«Разом ми зможемо більше» </a:t>
            </a:r>
            <a:r>
              <a:rPr lang="uk-UA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якому діти мали можливість в невимушеній атмосфері поспілкуватися зі своїми вчителями. А також поласувати смачною піцою.</a:t>
            </a:r>
            <a:endParaRPr lang="uk-UA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4124742" cy="2320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04908"/>
            <a:ext cx="2786068" cy="156716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37112"/>
            <a:ext cx="3206010" cy="180338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6275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614" y="620688"/>
            <a:ext cx="5395902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68655" algn="l"/>
                <a:tab pos="6783070" algn="l"/>
              </a:tabLst>
            </a:pPr>
            <a:r>
              <a:rPr lang="uk-UA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Інформація:</a:t>
            </a:r>
            <a:endParaRPr lang="uk-UA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686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</a:t>
            </a: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школу,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686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проведені свята та </a:t>
            </a: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заходи,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68655" algn="l"/>
              </a:tabLst>
            </a:pP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роботи закладу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68655" algn="l"/>
              </a:tabLst>
            </a:pP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знаходиться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686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нашому сайті та </a:t>
            </a: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сторінці </a:t>
            </a:r>
            <a:r>
              <a:rPr lang="en-US" sz="2800" b="1" noProof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en-US" sz="2800" b="1" noProof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noProof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686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68655" algn="l"/>
              </a:tabLst>
            </a:pPr>
            <a:r>
              <a:rPr lang="uk-UA" sz="28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http://www.specschool.pp.ua/</a:t>
            </a:r>
            <a:endParaRPr lang="uk-UA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686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68655" algn="l"/>
              </a:tabLst>
            </a:pPr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https://www.facebook.com/special4precious/</a:t>
            </a:r>
            <a:endParaRPr lang="uk-UA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50682"/>
            <a:ext cx="1585474" cy="15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88751"/>
            <a:ext cx="4307457" cy="323059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74" y="404664"/>
            <a:ext cx="2685691" cy="20142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55544"/>
            <a:ext cx="3048000" cy="2286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12467"/>
            <a:ext cx="2952328" cy="155256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1411798"/>
            <a:ext cx="4804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nfo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br>
              <a:rPr lang="uk-U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Методичної локації вчителів старшої школи.</a:t>
            </a:r>
          </a:p>
        </p:txBody>
      </p:sp>
    </p:spTree>
    <p:extLst>
      <p:ext uri="{BB962C8B-B14F-4D97-AF65-F5344CB8AC3E}">
        <p14:creationId xmlns:p14="http://schemas.microsoft.com/office/powerpoint/2010/main" val="159088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944" y="79157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noProof="1" smtClean="0">
                <a:solidFill>
                  <a:srgbClr val="1C1E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колектив активно працює над вдосконаленням педагогічної майстерності та поповненням невичерпної скарбнички методичних знань, проводячи методичні локації. От і вчителі початкових класів розглянули та практично апробували роль </a:t>
            </a:r>
            <a:r>
              <a:rPr lang="uk-UA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графомоторних вправ </a:t>
            </a:r>
            <a:r>
              <a:rPr lang="uk-UA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графічних диктантів у розвитку просторового орієнтування.</a:t>
            </a:r>
            <a:endParaRPr lang="uk-UA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6567"/>
            <a:ext cx="3654855" cy="27411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3648406" cy="273630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007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811" y="4651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1C1E21"/>
                </a:solidFill>
                <a:latin typeface="Helvetica" panose="020B0604020202020204" pitchFamily="34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методичної локації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 класів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обговорили важливість формування ключових компетентностей учнів початкових класів під час проведення ранкових зустрічей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1" y="3933056"/>
            <a:ext cx="3195803" cy="239685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79895"/>
            <a:ext cx="2822744" cy="211705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56992"/>
            <a:ext cx="3729487" cy="279711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0114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48965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тренерського колективу </a:t>
            </a:r>
            <a:r>
              <a:rPr lang="uk-UA" sz="1200" noProof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Украïнськоï aсоцiaцiï корекцiйних педагогiв</a:t>
            </a:r>
            <a:r>
              <a:rPr lang="uk-UA" sz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7.10.19, 11.00-12.00 онлайн-лекцiя в групi в Facebook на тему «Маркери» сенсорних дисфункцій у дітей. Викладач - Мартиненко І.В., доктор психологічних наук, доцент кафедри логопедії та логопсихології НПУ імені М.П.Драгоманова, дитячий психолог, логопед, Виконавчий директор УАКП.</a:t>
            </a:r>
          </a:p>
          <a:p>
            <a:endParaRPr lang="uk-UA" sz="1200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11.10.2019, 11.00-12.00 онлайн-лекцiя в групi в Facebook на тему "Нейропсихологія дисграфій у дітей із порушенням засвоєння навчальних навичок". Лектор: Коломієць Юлія Вікторівна, кандидат педагогічних наук, доцент кафедри логопедії та логопсихології НПУ імені М.П.Драгоманова, дефектолог, логопед, практикуючий кінезіолог, член виконкому УАКП.</a:t>
            </a:r>
          </a:p>
          <a:p>
            <a:endParaRPr lang="uk-UA" sz="1200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жовтня 2019 року (понедiлок), 11:00-12:00 - онлайн-лекцiя в групi в Facebook на тему "Компоненти мовленнєвоï активностi у дiтей порушеннями мовленнєвого розвитку" (лектор: кандидат педагогiчних наук, доцент кафедри логопедiï та логопсихологiï ФСIO НПУ iменi М.П.Драгоманова, член Виконкому УАКП, логопед, дитячий психолог, системно-сiмейний арт-терапевт, коуч Базима Наталiя Валентинiвна).</a:t>
            </a:r>
          </a:p>
          <a:p>
            <a:endParaRPr lang="uk-UA" sz="1200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01.11.19, 11.00-12.00 онлайн-лекцiя в групi в Facebook на тему ”Інформаційно-комунікаційні технології у навчанні дітей з особливими освітніми потребами”</a:t>
            </a:r>
            <a:br>
              <a:rPr lang="uk-UA" sz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 - Качуровська О.Б., кандидат педагогічних наук, доцент кафедри логопедії та логопсихології НПУ імені М.П.Драгоманова, логопед.</a:t>
            </a:r>
          </a:p>
          <a:p>
            <a:endParaRPr lang="uk-UA" sz="1200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8.11.2019, 10.00-11.30. Вібраційні апарати у роботі логопеда.</a:t>
            </a:r>
            <a:br>
              <a:rPr lang="uk-UA" sz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адресою м.Київ, проспект Голосіївський, 114-а, база: Інклюзивно-ресурсний центр 1 Голосіївського району м.Києва.</a:t>
            </a:r>
            <a:br>
              <a:rPr lang="uk-UA" sz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Потапенко О.М., кандидат педагогічних наук, доцент кафедри логопедії та логопсихології НПУ імені М.П.Драгоманова, логопед.</a:t>
            </a:r>
            <a:endParaRPr lang="uk-UA" sz="1200" b="0" i="0" noProof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05064"/>
            <a:ext cx="2516072" cy="18870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80" y="1124744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452" y="52374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напрями виховання в 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2019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2020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н.р. здійснювалися відповідно до програм з виховної роботи в спеціальних закладах.</a:t>
            </a:r>
          </a:p>
          <a:p>
            <a:pPr indent="449580">
              <a:spcAft>
                <a:spcPts val="0"/>
              </a:spcAft>
            </a:pPr>
            <a:r>
              <a:rPr lang="uk-UA" sz="1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Педагогічний колектив продовжує працювати над проблемним питанням : «Соціалізація дітей з особливими потребами  шляхом розвитку життєвих компетентностей</a:t>
            </a:r>
            <a:r>
              <a:rPr lang="uk-UA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indent="449580" fontAlgn="base"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Зміст виховної діяльності сплановано у відповідності до наступних ключових ліній:</a:t>
            </a:r>
          </a:p>
          <a:p>
            <a:pPr marL="342900" lvl="0" indent="-342900" algn="just" fontAlgn="base"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виховання особистих цінностей;</a:t>
            </a:r>
          </a:p>
          <a:p>
            <a:pPr marL="342900" lvl="0" indent="-342900" algn="just" fontAlgn="base"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виховання сімейних цінностей;</a:t>
            </a:r>
          </a:p>
          <a:p>
            <a:pPr marL="342900" lvl="0" indent="-342900" algn="just" fontAlgn="base"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виховання загальнолюдських цінностей;</a:t>
            </a:r>
          </a:p>
          <a:p>
            <a:pPr marL="342900" lvl="0" indent="-342900" algn="just" fontAlgn="base"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виховання громадських цінностей;</a:t>
            </a:r>
          </a:p>
          <a:p>
            <a:pPr marL="342900" lvl="0" indent="-342900" algn="just" fontAlgn="base"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виховання потреби у здоровому способі життя.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667" y="3370617"/>
            <a:ext cx="6096000" cy="28471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fontAlgn="base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Виховна робота  була направлена на створення сприятливих умов для всебічного розвитку дітей на кожному з вікових етапів, на адаптацію в учнівському колективі, на формування національно-патріотичного світогляду та розвиток орієнтації, на засвоєння морально - етичних норм поведінки, на формування усвідомленого вибору здорового способу життя,  на пропаганду духовних надбань українського народу, на виховання любові до рідної землі, на формування правової культури,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негативного ставлення до протиправних діянь.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fontAlgn="base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 до плану роботи у закладі проводяться  предметні тижні, класні виховні години, різноманітні та цікаві за формою і змістом майстер-класи,  виставки-конкурси,  спортивні свята.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49080"/>
            <a:ext cx="2187012" cy="22091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80" y="2444496"/>
            <a:ext cx="1928315" cy="14462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4664"/>
            <a:ext cx="1822048" cy="16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7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064" y="627617"/>
            <a:ext cx="6096000" cy="56307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 проведених заходів: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обласному  фестивалі «Повір у себе»   «Барви життя» - фестиваль творчості осіб з особливими потребами.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спортивних змаганнях, організованих «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Інваспортом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різного рівня 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Свята: День вчителя, Свято осені, тиждень «Повір у себе» приурочений Міжнародному Дню людини з інвалідністю. Тиждень, приурочений Міжнародному Дню людей з синдромом Дауна – учні молодшої школи «Ми сонячні промінчики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даруєм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всім тепло», учні старшої школи – «Цінуй себе і світ навколо себе». Тиждень приурочений поширенню інформації про розлади аутичного спектру</a:t>
            </a: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uk-UA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620"/>
            <a:r>
              <a:rPr lang="uk-UA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Свої здібності учні розвивали у шкільних гуртках:</a:t>
            </a:r>
            <a:r>
              <a:rPr lang="uk-UA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685800">
              <a:spcAft>
                <a:spcPts val="0"/>
              </a:spcAft>
            </a:pPr>
            <a:r>
              <a:rPr lang="uk-UA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Гурток вокального співу «Райдуга», керівник – Саска К.Ю. (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учнів).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Танцювальний гурток «Повір у себе», керівник – Саска К.Ю. (1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учнів).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Спортивна секція ЗФП , керівник Феш М.І. (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учнів).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Танцювальний гурток «Ритміка і танець», керівник – Мидло С.В. (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мол.гр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-15 учнів, ст.гр.-14 учнів).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Результати своєї роботи гуртківці представили на обласному фестивалі «Повір у себе», обласних та міських змаганнях ,організованих 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Інваспортом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 займали призові місця, спортивних святах у школі – «Веселі старти», «Молодецькі розваги</a:t>
            </a: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0968"/>
            <a:ext cx="270185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0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6096000" cy="4806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цією метою було проведено: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b="1" noProof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Місячник «Вивчення правил дорожнього руху «Увага! Діти на дорозі»:</a:t>
            </a:r>
            <a:r>
              <a:rPr lang="uk-UA" sz="1400" noProof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400" noProof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 algn="just">
              <a:lnSpc>
                <a:spcPct val="115000"/>
              </a:lnSpc>
              <a:spcAft>
                <a:spcPts val="0"/>
              </a:spcAft>
            </a:pPr>
            <a:r>
              <a:rPr lang="uk-UA" sz="1400" noProof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річного плану включені заходи, спрямовані на попередження дитячого дорожньо-транспортного та побутового травматизму. В школі постійно ведеться певна робота щодо попередження травматизму серед дітей:</a:t>
            </a:r>
            <a:endParaRPr lang="uk-UA" sz="1400" noProof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sz="1400" noProof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Тиждень безпеки руху «Мова вулиці»;</a:t>
            </a:r>
            <a:endParaRPr lang="uk-UA" sz="1400" noProof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noProof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noProof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Єдиний урок «Увага! Діти на дорозі» </a:t>
            </a:r>
            <a:endParaRPr lang="uk-UA" sz="1400" noProof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1400" noProof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Місячник «Вивчення правил з протипожежної безпеки </a:t>
            </a:r>
            <a:r>
              <a:rPr lang="uk-UA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 algn="just" fontAlgn="base">
              <a:lnSpc>
                <a:spcPct val="107000"/>
              </a:lnSpc>
              <a:spcAft>
                <a:spcPts val="0"/>
              </a:spcAft>
            </a:pP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Багатий на виховні події місяць правових знань і правової пропаганди «Бережи мене, мій законе» 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Тиждень правознавства «На паралельних дорогах прав та обов’язків»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Тиждень антиалкогольної та антинаркотичної пропаганди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Круглий стіл «Правопорушення підлітків та кримінальна відповідальність» із запрошенням працівників кримінальної поліції та соціальної служби 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Тиждень правової освіти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9" b="6360"/>
          <a:stretch/>
        </p:blipFill>
        <p:spPr>
          <a:xfrm>
            <a:off x="6545874" y="4221088"/>
            <a:ext cx="2404074" cy="171479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132856"/>
            <a:ext cx="1756024" cy="159910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48680"/>
            <a:ext cx="2463390" cy="97303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09753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867" y="426357"/>
            <a:ext cx="4851401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noProof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Протягом 2019-2020 н.р. учні брали активну участь </a:t>
            </a:r>
            <a:endParaRPr lang="uk-UA" noProof="1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noProof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проведенні спортивної роботи.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noProof="1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noProof="1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noProof="1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noProof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Спортивні змагання серед учнів молодшої ланки</a:t>
            </a:r>
            <a:endParaRPr lang="uk-UA" noProof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noProof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Спортивні змагання серед учнів старшої ланки</a:t>
            </a:r>
            <a:endParaRPr lang="uk-UA" noProof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noProof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Виховні години на спортивну тематику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uk-UA" noProof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noProof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Спортивні свята: </a:t>
            </a:r>
            <a:r>
              <a:rPr lang="uk-UA" noProof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«Веселі старти», «Молодецькі розваги», спортивні змагання, щоквартальні  змагання, організовані Інваспортом. </a:t>
            </a:r>
            <a:endParaRPr lang="uk-UA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822251"/>
            <a:ext cx="2820332" cy="158643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64903"/>
            <a:ext cx="2007003" cy="205784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6357"/>
            <a:ext cx="2280418" cy="199160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43993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127</TotalTime>
  <Words>351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2020-12-21T08:57:57Z</dcterms:created>
  <dcterms:modified xsi:type="dcterms:W3CDTF">2020-12-21T11:05:06Z</dcterms:modified>
</cp:coreProperties>
</file>