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72" r:id="rId1"/>
  </p:sldMasterIdLst>
  <p:sldIdLst>
    <p:sldId id="385" r:id="rId2"/>
    <p:sldId id="258" r:id="rId3"/>
    <p:sldId id="384" r:id="rId4"/>
    <p:sldId id="269" r:id="rId5"/>
    <p:sldId id="274" r:id="rId6"/>
    <p:sldId id="347" r:id="rId7"/>
    <p:sldId id="387" r:id="rId8"/>
    <p:sldId id="388" r:id="rId9"/>
    <p:sldId id="389" r:id="rId10"/>
    <p:sldId id="390" r:id="rId11"/>
    <p:sldId id="270" r:id="rId12"/>
    <p:sldId id="374" r:id="rId13"/>
    <p:sldId id="268" r:id="rId14"/>
    <p:sldId id="277" r:id="rId15"/>
    <p:sldId id="278" r:id="rId16"/>
    <p:sldId id="377" r:id="rId17"/>
    <p:sldId id="281" r:id="rId18"/>
    <p:sldId id="366" r:id="rId19"/>
    <p:sldId id="367" r:id="rId20"/>
    <p:sldId id="368" r:id="rId21"/>
    <p:sldId id="36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B8DA"/>
    <a:srgbClr val="949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-32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5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84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74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37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49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7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9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9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44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36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53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17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75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714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a-referat.com/%D0%A1%D0%BE%D1%86%D1%96%D0%B0%D0%BB%D1%8C%D0%BD%D1%96_%D0%B3%D1%80%D1%83%D0%BF%D0%B8" TargetMode="Externa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6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eeningua/?__tn__=KH-R&amp;eid=ARDPDB43g-u__sa69RHxcyPaxaZ8H5B4-gmIkVB1h9niDETxOBDHZuhZLBTCd1So3QNfkX34QgrklIjw&amp;fref=mentions&amp;__xts__%5b0%5d=68.ARCos9xRZi3KARqx6TYoZQgsCYaBGDMFTm1N94iyc1CN3HnEfu0BjQM1BLEhoJHwUltme6_Q6Q7HejY2upKuaPWwk09siiDjgn5mR-pzJONxQgKXhhZSNk4LKBSh0xVv3OoxIYXq6chSaB1wjH3SWx0tyxiqiaOGrOb-fGJjBu6vAwA1Xd5T6QEtjni0LfYWTGKKNRhAFMXnziA3QDzgimPmMh_3WIQmb1BUZYkuwD_BEEAgRnmyo0FtAfKJR94mc_dnhNB79qQObMHbFXtllVUXtNltXXf1t2DkyDlZ0DFBfV3WEvU_ZVR9o25hGuhUeYem6buWDhHeER4MeEe1Z_A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6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854" y="1021765"/>
            <a:ext cx="6875252" cy="4470339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РІЧНИЙ   ЗВІТ   </a:t>
            </a:r>
            <a:r>
              <a:rPr lang="uk-UA" sz="4000" b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uk-UA" sz="4000" b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uk-UA" sz="4000" b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ПРО </a:t>
            </a:r>
            <a:r>
              <a:rPr lang="uk-UA" sz="4000" b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ДІЯЛЬНІСТЬ</a:t>
            </a:r>
            <a:br>
              <a:rPr lang="uk-UA" sz="4000" b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uk-UA" sz="4000" b="1" dirty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uk-UA" sz="4000" b="1" dirty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uk-UA" sz="4000" b="1" dirty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ТСЗОШ ТМР </a:t>
            </a:r>
            <a:r>
              <a:rPr lang="uk-UA" sz="4000" b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ТО</a:t>
            </a:r>
            <a:br>
              <a:rPr lang="uk-UA" sz="4000" b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uk-UA" sz="4000" b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частина І</a:t>
            </a:r>
            <a:r>
              <a:rPr lang="uk-UA" sz="4000" b="1" dirty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uk-UA" sz="4000" b="1" dirty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uk-UA" sz="7200" b="1" dirty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201</a:t>
            </a:r>
            <a:r>
              <a:rPr lang="en-US" sz="7200" b="1" dirty="0">
                <a:solidFill>
                  <a:srgbClr val="FFFF00"/>
                </a:solidFill>
                <a:latin typeface="Bauhaus 93" panose="04030905020B02020C02" pitchFamily="82" charset="0"/>
                <a:ea typeface="Batang" panose="02030600000101010101" pitchFamily="18" charset="-127"/>
              </a:rPr>
              <a:t>9</a:t>
            </a:r>
            <a:r>
              <a:rPr lang="uk-UA" sz="7200" b="1" dirty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/20</a:t>
            </a:r>
            <a:r>
              <a:rPr lang="en-US" sz="7200" b="1" dirty="0">
                <a:solidFill>
                  <a:srgbClr val="FFFF00"/>
                </a:solidFill>
                <a:latin typeface="Bauhaus 93" panose="04030905020B02020C02" pitchFamily="82" charset="0"/>
                <a:ea typeface="Batang" panose="02030600000101010101" pitchFamily="18" charset="-127"/>
              </a:rPr>
              <a:t>20</a:t>
            </a:r>
            <a:endParaRPr lang="uk-UA" sz="7200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063" y="1021765"/>
            <a:ext cx="2292182" cy="2292182"/>
          </a:xfrm>
          <a:prstGeom prst="rect">
            <a:avLst/>
          </a:prstGeom>
        </p:spPr>
      </p:pic>
      <p:pic>
        <p:nvPicPr>
          <p:cNvPr id="3" name="-_f072_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5645" y="13611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02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104">
        <p:circle/>
      </p:transition>
    </mc:Choice>
    <mc:Fallback xmlns="">
      <p:transition spd="slow" advClick="0" advTm="31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7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438695" y="1353929"/>
            <a:ext cx="10345994" cy="526517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457200" algn="just">
              <a:buFont typeface="Wingdings 3" charset="2"/>
              <a:buNone/>
            </a:pPr>
            <a:r>
              <a:rPr lang="uk-UA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2019 році Тернопільською міською радою на капітальний ремонт будівлі ТСЗОШ ТМР ТО було виділено </a:t>
            </a:r>
            <a:r>
              <a:rPr lang="uk-UA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450 000 грн. </a:t>
            </a:r>
            <a:r>
              <a:rPr lang="uk-UA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(чотириста </a:t>
            </a:r>
            <a:r>
              <a:rPr lang="en-US" sz="1300" i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п’ятдесят тисяч гривень).</a:t>
            </a:r>
          </a:p>
          <a:p>
            <a:pPr marL="0" indent="457200" algn="just">
              <a:buFont typeface="Wingdings 3" charset="2"/>
              <a:buNone/>
            </a:pPr>
            <a:r>
              <a:rPr lang="en-US" sz="13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 “М-БУД” (директор Федорчук Н.П.)  розробив проектно-кошторисну документацію по об’єкту на суму </a:t>
            </a:r>
            <a:r>
              <a:rPr lang="en-US" sz="1300" b="1" i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2 340,00 грн.</a:t>
            </a:r>
            <a:r>
              <a:rPr lang="en-US" sz="13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i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(дві тисячі триста сорок гривень)</a:t>
            </a:r>
            <a:r>
              <a:rPr lang="en-US" sz="13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здійснив капітальний ремонт будівлі на суму </a:t>
            </a:r>
            <a:r>
              <a:rPr lang="en-US" sz="1300" b="1" i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437 339,00 грн.</a:t>
            </a:r>
            <a:r>
              <a:rPr lang="en-US" sz="13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i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(чотириста тридцять сім тисяч триста тридцять дев’ять гривень):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3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санвузол 1-го та 2-го поверху із заміною вікон;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3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 початкового класу (НУШ);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3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заміна вікон в приміщенні школи.</a:t>
            </a:r>
          </a:p>
          <a:p>
            <a:pPr marL="0" indent="457200" algn="just">
              <a:buFont typeface="Wingdings 3" charset="2"/>
              <a:buNone/>
            </a:pPr>
            <a:r>
              <a:rPr lang="en-US" sz="13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КП фірма “Тернопільбудінвестзамовник” Тернопільської міської ради, (директор Кришталовський Р.К.) здійснили технічний нагляд за виконанням робіт по капітальному ремонту будівлі на суму </a:t>
            </a:r>
            <a:r>
              <a:rPr lang="en-US" sz="1300" b="1" i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10 321,00 грн</a:t>
            </a:r>
            <a:r>
              <a:rPr lang="en-US" sz="13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300" i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(десять ти</a:t>
            </a:r>
            <a:r>
              <a:rPr lang="uk-UA" sz="1300" i="1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сяч </a:t>
            </a:r>
            <a:r>
              <a:rPr lang="uk-UA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триста двадцять одна гривня).</a:t>
            </a:r>
            <a:endParaRPr lang="uk-UA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buFont typeface="Wingdings 3" charset="2"/>
              <a:buNone/>
            </a:pPr>
            <a:r>
              <a:rPr lang="uk-UA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забезпечення безперервної роботи бухгалтерії було виділено Тернопільською міською радою </a:t>
            </a:r>
            <a:r>
              <a:rPr lang="uk-UA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33 000 </a:t>
            </a:r>
            <a:r>
              <a:rPr lang="uk-UA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тисячі грн. </a:t>
            </a:r>
            <a:r>
              <a:rPr lang="uk-UA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(тридцять три тисячі гривень) </a:t>
            </a:r>
            <a:r>
              <a:rPr lang="uk-UA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закупівлю комп'ютерної техніки.</a:t>
            </a:r>
          </a:p>
          <a:p>
            <a:pPr marL="0" indent="457200" algn="just">
              <a:buFont typeface="Wingdings 3" charset="2"/>
              <a:buNone/>
            </a:pPr>
            <a:endPara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buFont typeface="Wingdings 3" charset="2"/>
              <a:buNone/>
            </a:pPr>
            <a:r>
              <a:rPr lang="uk-UA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2020 році здійснено капітальний ремонт будівлі ТСЗОШ ТМР ТО на суму  </a:t>
            </a:r>
            <a:r>
              <a:rPr lang="uk-UA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100 000 грн.</a:t>
            </a:r>
            <a:r>
              <a:rPr lang="uk-UA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(сто тисяч гривень): </a:t>
            </a:r>
            <a:endParaRPr lang="uk-UA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заміна вікон у спортивному залі;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заміна вхідних дверей у фойє школи.   </a:t>
            </a:r>
          </a:p>
          <a:p>
            <a:pPr marL="0" indent="457200" algn="just">
              <a:buFont typeface="Wingdings 3" charset="2"/>
              <a:buNone/>
            </a:pPr>
            <a:r>
              <a:rPr lang="uk-UA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Планується на літній період замінити вікна у приміщеннях цілодобових груп та здійснити ремонт у приміщенні 5 класу.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buFont typeface="Wingdings 3" charset="2"/>
              <a:buNone/>
            </a:pPr>
            <a:r>
              <a:rPr lang="uk-UA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Продовжуються роботи по встановленню пожежної сигналізації.</a:t>
            </a:r>
            <a:endParaRPr lang="uk-UA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27231" y="43059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Надходження і використання інших надходжень спеціального фонду</a:t>
            </a:r>
            <a:b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98" y="259347"/>
            <a:ext cx="1094582" cy="109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08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970">
        <p:fade/>
      </p:transition>
    </mc:Choice>
    <mc:Fallback xmlns="">
      <p:transition advClick="0" advTm="49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35038" y="376112"/>
            <a:ext cx="6870940" cy="866091"/>
          </a:xfrm>
        </p:spPr>
        <p:txBody>
          <a:bodyPr/>
          <a:lstStyle/>
          <a:p>
            <a:r>
              <a:rPr lang="uk-UA" sz="4800" b="1" i="1" dirty="0" smtClean="0">
                <a:solidFill>
                  <a:srgbClr val="FFFF00"/>
                </a:solidFill>
              </a:rPr>
              <a:t>Освітній процес </a:t>
            </a:r>
            <a:endParaRPr lang="uk-UA" sz="4800" b="1" i="1" dirty="0">
              <a:solidFill>
                <a:srgbClr val="FFFF00"/>
              </a:solidFill>
            </a:endParaRPr>
          </a:p>
          <a:p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16770" y="1406105"/>
            <a:ext cx="6973547" cy="5012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800"/>
              </a:spcAft>
            </a:pP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Bef>
                <a:spcPts val="750"/>
              </a:spcBef>
              <a:spcAft>
                <a:spcPts val="900"/>
              </a:spcAft>
            </a:pPr>
            <a:r>
              <a:rPr lang="uk-UA" sz="1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16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«Ми виховуємо учня не як носія знань, а як людину, яка має жити в </a:t>
            </a:r>
            <a:r>
              <a:rPr lang="uk-UA" sz="1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суспільстві…»</a:t>
            </a:r>
            <a:endParaRPr lang="uk-UA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Bef>
                <a:spcPts val="750"/>
              </a:spcBef>
              <a:spcAft>
                <a:spcPts val="900"/>
              </a:spcAft>
            </a:pPr>
            <a:r>
              <a:rPr lang="uk-UA" sz="1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В.О. Сухомлинський</a:t>
            </a:r>
            <a:endParaRPr lang="uk-UA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Наші вихованці – це діти з особливими освітніми потребами. Це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«виняткові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діти» 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особливостями психофізичного, інтелектуального та емоційного розвитку. </a:t>
            </a: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Соціальне становлення людини у суспільстві відбувається протягом усього життя і в різних соціальних групах: дитячий колектив, шкільний клас, коло однодумців, сім'я - це 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Соціальні групи"/>
              </a:rPr>
              <a:t>соціальні групи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що становлять найближче оточення особистості і виступають в якості носіїв різних норм і цінностей. Такі групи є факторами, що впливають на формування ціннісних пріоритетів особистості і становлення її життєвої компетентності. 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72" y="2066713"/>
            <a:ext cx="2540819" cy="190760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91" y="694912"/>
            <a:ext cx="1094582" cy="109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950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15">
        <p:fade/>
      </p:transition>
    </mc:Choice>
    <mc:Fallback xmlns="">
      <p:transition advClick="0" advTm="60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8317" y="2178415"/>
            <a:ext cx="3663351" cy="4344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>
              <a:lnSpc>
                <a:spcPct val="107000"/>
              </a:lnSpc>
              <a:spcAft>
                <a:spcPts val="800"/>
              </a:spcAft>
            </a:pP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2019-2023 рр. працює над методичною темою «Формування життєвих компетенцій учнів з особливими освітніми потребами шляхом розвитку практичних навичок та вмінь»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>
              <a:lnSpc>
                <a:spcPct val="107000"/>
              </a:lnSpc>
              <a:spcAft>
                <a:spcPts val="800"/>
              </a:spcAf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2019-2020 н. р. в школі були проведені майстер-класи, </a:t>
            </a: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-зустрічі, методичні калейдоскопи, педагогічні лекторії, практичні тренінги, засідання шкіл авторських ініціатив, аукціони методичних ідей, методичний ринг, практичний калейдоскоп, психолого – педагогічна мозаїка, круглі столи , де педагогічні працівники ділилися досвідом та обговорювали тему важливості формування життєвих компетенцій учнів з особливими освітніми потребами шляхом розвитку практичних навичок та вмінь на 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уроках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13494" y="128495"/>
            <a:ext cx="6096000" cy="20499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uk-UA" sz="2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над якою працює наша школа</a:t>
            </a:r>
            <a:r>
              <a:rPr lang="uk-UA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2400" b="1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uk-UA" sz="2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«Формування життєвих компетентностей учнів з особливими освітніми потребами шляхом розвитку практичних навичок та вмінь»</a:t>
            </a:r>
            <a:endParaRPr lang="uk-UA" sz="2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353" y="2497592"/>
            <a:ext cx="2777657" cy="232479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860" y="3304171"/>
            <a:ext cx="2705301" cy="2743124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938" y="863615"/>
            <a:ext cx="1094582" cy="109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72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633">
        <p:fade/>
      </p:transition>
    </mc:Choice>
    <mc:Fallback xmlns="">
      <p:transition advClick="0" advTm="56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328" y="325413"/>
            <a:ext cx="6096000" cy="361958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uk-UA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світня </a:t>
            </a:r>
            <a:r>
              <a:rPr lang="uk-UA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програма за якою працює  </a:t>
            </a:r>
            <a:r>
              <a:rPr lang="uk-UA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</a:t>
            </a:r>
            <a:r>
              <a:rPr lang="uk-UA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передбачає</a:t>
            </a:r>
            <a:r>
              <a:rPr lang="uk-UA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uk-UA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формування основ соціальної адаптації та життєвої компетентності дитини;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виховання елементів </a:t>
            </a: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природодоцільного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світогляду, розвиток позитивного </a:t>
            </a: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емоційно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-ціннісного ставлення до довкілля;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утвердження </a:t>
            </a: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емоційно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-ціннісного ставлення до практичної та духовної діяльності людини, розвиток потреби в реалізації власних творчих здібностей.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реалізацію освітніх галузей Базового навчального плану Державного стандарту через навчальні предмети.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0029" y="417118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умовах запровадження концепції Нової української школи виникає потреба в зміні освітніх пріоритетів щодо корекційного навчання дітей з інтелектуальними порушеннями.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Навчальні плани обов’язково включають години корекційно-</a:t>
            </a: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розвиткових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занять, зміст яких зумовлений особливостями психофізичного розвитку здобувачів освіти і реалізується через курси: «Соціально-побутове орієнтування», «Розвиток мовлення», «Лікувальна фізкультура». 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Корекційно – розвиткові заняття проводять педагоги спеціального закладу: вчителі – дефектологи, вчителі – логопеди.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814" y="1442670"/>
            <a:ext cx="3114266" cy="2335700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02" y="4020799"/>
            <a:ext cx="3077727" cy="2332093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66" y="613448"/>
            <a:ext cx="1094582" cy="109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614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73">
        <p:fade/>
      </p:transition>
    </mc:Choice>
    <mc:Fallback xmlns="">
      <p:transition advClick="0" advTm="4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0948" y="1384899"/>
            <a:ext cx="436125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кімната – це спеціально організоване середовище, оснащене обладнанням для стимуляції систем сприйняття: нюхової, тактильної, слухової, зорової, смакової та вестибулярної.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стимуляторів сенсорних систем допомагає розвивати їх функції: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Стимуляція </a:t>
            </a:r>
            <a:r>
              <a:rPr lang="uk-UA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зорового апарату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допомагає структурам очей швидше адаптуватися до кольорів, освітлення різної інтенсивності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Стимуляція </a:t>
            </a:r>
            <a:r>
              <a:rPr lang="uk-UA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слуху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допомагає розрізняти звуки різної тональності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Стимуляція </a:t>
            </a:r>
            <a:r>
              <a:rPr lang="uk-UA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вестибулярного апарату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тренує швидкість реакції, відчуття себе в просторі, рівновагу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908" y="491451"/>
            <a:ext cx="727196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закладі працює сенсорна </a:t>
            </a:r>
            <a:r>
              <a:rPr lang="uk-UA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кімната:</a:t>
            </a:r>
            <a:endParaRPr lang="uk-UA" sz="2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837" y="1674432"/>
            <a:ext cx="3699029" cy="3699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476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5588">
        <p:fade/>
      </p:transition>
    </mc:Choice>
    <mc:Fallback xmlns="">
      <p:transition advClick="0" advTm="75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901" objId="5"/>
        <p14:stopEvt time="74510" objId="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73245" y="1595524"/>
            <a:ext cx="2843276" cy="37910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7329" y="163902"/>
            <a:ext cx="4983192" cy="5591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XXI</a:t>
            </a:r>
            <a:r>
              <a:rPr lang="uk-UA" sz="2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uk-UA" sz="2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«21 століття, 21 хромосома, 21 крок</a:t>
            </a:r>
            <a:r>
              <a:rPr lang="uk-UA" sz="24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uk-UA" sz="2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вважаємо важливим фактором успішної соціалізації маленької людини – це вміння жити самостійно, організовувати свій побут та дозвілля. </a:t>
            </a: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Фахівці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нашої школи почали розробляти «Ресурсну кімнату». </a:t>
            </a: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моделювання різних побутових ситуацій був зроблений поділ на певні зони: житлова зона, кухня, зона творчості або релаксації. </a:t>
            </a: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Нашою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цільовою аудиторією є учні 5 – 10 класів з різним рівнем самостійності. Цим дітям дуже подобаються побутові завдання, які дозволяють взаємодіяти з сенсорними середовищами. 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Наш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«ХХІ» розроблений в традиціях системи покрокового навчання «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Step by step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і розрахований на 21 крок. </a:t>
            </a: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намагаємось відмовитись від застарілих методів, які не дають можливості використати сильні сторони особливих дітей, дати їм необхідні знання і навички. 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86" y="854988"/>
            <a:ext cx="1094582" cy="109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23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7157">
        <p:fade/>
      </p:transition>
    </mc:Choice>
    <mc:Fallback xmlns="">
      <p:transition advClick="0" advTm="17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01" objId="4"/>
        <p14:stopEvt time="15386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8483" y="3181132"/>
            <a:ext cx="38445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школі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 меценатам з’явився новий дитячий майданчик для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наших учнів.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Завдяки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об’єднанню благодійників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наші вихованці можуть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проводити час.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Нові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гірки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гойдалки, пісочниці – усе для того, щоб зробити життя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 	комфортним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uk-UA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736256" y="964694"/>
            <a:ext cx="4136366" cy="2080431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uk-UA" sz="4000" b="1" i="1" dirty="0" smtClean="0">
                <a:solidFill>
                  <a:srgbClr val="FFFF00"/>
                </a:solidFill>
              </a:rPr>
              <a:t>Відкриття дитячого майданчика</a:t>
            </a:r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524" y="1791275"/>
            <a:ext cx="3354812" cy="3354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73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4158">
        <p:fade/>
      </p:transition>
    </mc:Choice>
    <mc:Fallback xmlns="">
      <p:transition advClick="0" advTm="741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73612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 txBox="1">
            <a:spLocks/>
          </p:cNvSpPr>
          <p:nvPr/>
        </p:nvSpPr>
        <p:spPr>
          <a:xfrm>
            <a:off x="1095556" y="442319"/>
            <a:ext cx="9877244" cy="730873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uk-UA" sz="3200" b="1" i="1" dirty="0" smtClean="0">
                <a:solidFill>
                  <a:srgbClr val="FFFF00"/>
                </a:solidFill>
              </a:rPr>
              <a:t>Участь у конкурсі</a:t>
            </a:r>
            <a:r>
              <a:rPr lang="en-US" sz="3200" b="1" i="1" dirty="0" smtClean="0">
                <a:solidFill>
                  <a:srgbClr val="FFFF00"/>
                </a:solidFill>
              </a:rPr>
              <a:t> </a:t>
            </a:r>
            <a:r>
              <a:rPr lang="uk-UA" sz="3200" b="1" i="1" dirty="0" smtClean="0">
                <a:solidFill>
                  <a:srgbClr val="FFFF00"/>
                </a:solidFill>
              </a:rPr>
              <a:t>«Озеленення України»</a:t>
            </a:r>
          </a:p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2657" y="1537208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стартували з акцією </a:t>
            </a:r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Озеленення України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!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іля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Тернопільської спеціальної загальноосвітньої школи ТМР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висадили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Дуб червоний 5шт.,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верба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Матсуди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5шт,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горобина 4шт,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берези 2шт,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кущі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форзиції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гібіскуса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сірійського 14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 3шт.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початок!!!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57" y="2319881"/>
            <a:ext cx="3148642" cy="419818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254" y="2319881"/>
            <a:ext cx="3148640" cy="419818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313" y="989917"/>
            <a:ext cx="1094582" cy="109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92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875">
        <p:fade/>
      </p:transition>
    </mc:Choice>
    <mc:Fallback xmlns="">
      <p:transition advClick="0" advTm="58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845" y="552417"/>
            <a:ext cx="41550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noProof="1" smtClean="0">
                <a:solidFill>
                  <a:srgbClr val="FFFF00"/>
                </a:solidFill>
                <a:latin typeface="Helvetica" panose="020B0604020202020204" pitchFamily="34" charset="0"/>
              </a:rPr>
              <a:t>Роботи наших учнів теж взяли участь </a:t>
            </a:r>
          </a:p>
          <a:p>
            <a:r>
              <a:rPr lang="uk-UA" sz="2400" b="1" noProof="1" smtClean="0">
                <a:solidFill>
                  <a:srgbClr val="FFFF00"/>
                </a:solidFill>
                <a:latin typeface="Helvetica" panose="020B0604020202020204" pitchFamily="34" charset="0"/>
              </a:rPr>
              <a:t>у цьому проекті</a:t>
            </a:r>
            <a:endParaRPr lang="uk-UA" sz="2400" b="1" noProof="1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48" y="1259456"/>
            <a:ext cx="3543075" cy="49873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" y="2518914"/>
            <a:ext cx="2403211" cy="3372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14" y="2518914"/>
            <a:ext cx="4265041" cy="28167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235" y="993011"/>
            <a:ext cx="1094582" cy="109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9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843">
        <p:fade/>
      </p:transition>
    </mc:Choice>
    <mc:Fallback xmlns="">
      <p:transition advClick="0" advTm="38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/>
          <p:cNvSpPr txBox="1">
            <a:spLocks/>
          </p:cNvSpPr>
          <p:nvPr/>
        </p:nvSpPr>
        <p:spPr>
          <a:xfrm>
            <a:off x="2186795" y="142258"/>
            <a:ext cx="6957205" cy="1884009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4800" b="1" i="1" dirty="0" smtClean="0">
                <a:solidFill>
                  <a:srgbClr val="FFFF00"/>
                </a:solidFill>
              </a:rPr>
              <a:t>Методична</a:t>
            </a:r>
          </a:p>
          <a:p>
            <a:pPr marL="45720" indent="0" algn="ctr">
              <a:buNone/>
            </a:pPr>
            <a:r>
              <a:rPr lang="uk-UA" sz="4800" b="1" i="1" dirty="0" smtClean="0">
                <a:solidFill>
                  <a:srgbClr val="FFFF00"/>
                </a:solidFill>
              </a:rPr>
              <a:t>робота</a:t>
            </a:r>
          </a:p>
          <a:p>
            <a:pPr algn="ctr"/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5184" y="2423395"/>
            <a:ext cx="41636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	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методичній локації старших класів, опрацьовуючи застосування техніки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Бріколаж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освіті, вчителі колективно виготовили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-борд з підручних матеріалів.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705" y="2122773"/>
            <a:ext cx="6366295" cy="358104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91" y="931685"/>
            <a:ext cx="1094582" cy="109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7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38">
        <p:fade/>
      </p:transition>
    </mc:Choice>
    <mc:Fallback xmlns="">
      <p:transition advClick="0" advTm="4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8262" y="692702"/>
            <a:ext cx="5836456" cy="5656340"/>
          </a:xfrm>
        </p:spPr>
        <p:txBody>
          <a:bodyPr>
            <a:normAutofit/>
          </a:bodyPr>
          <a:lstStyle/>
          <a:p>
            <a:r>
              <a:rPr lang="uk-UA" sz="1800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Функціонування освітньої системи ТСЗОШ ТМР ТО спрямовано на реалізацію пріоритетних завдань, визначених законами України:</a:t>
            </a:r>
            <a:endParaRPr lang="en-US" sz="1800" noProof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b="1" noProof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освіту» </a:t>
            </a:r>
            <a:endParaRPr lang="en-US" sz="1800" b="1" noProof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b="1" noProof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1800" b="1" noProof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загальну середню освіту» </a:t>
            </a:r>
            <a:endParaRPr lang="en-US" sz="1800" b="1" noProof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b="1" noProof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відкритість використання публічних коштів»</a:t>
            </a:r>
          </a:p>
          <a:p>
            <a:r>
              <a:rPr lang="uk-UA" sz="1800" b="1" noProof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доступ до публічної інформації»</a:t>
            </a:r>
          </a:p>
          <a:p>
            <a:r>
              <a:rPr lang="uk-UA" sz="1800" b="1" noProof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«Абетці для директора»</a:t>
            </a:r>
            <a:endParaRPr lang="en-US" sz="1800" b="1" noProof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іншими нормативно-право</a:t>
            </a:r>
            <a:r>
              <a:rPr lang="uk-UA" sz="1800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вими документами галузі Міністерства освіти і науки України, міста, області.</a:t>
            </a:r>
            <a:r>
              <a:rPr lang="uk-UA" sz="1800" i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1800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Протягом звітного періоду, школа керувалися Статутом, Правилами внутрішнього трудового розпорядку, посадовими обов’язками, законодавством України.</a:t>
            </a:r>
            <a:endParaRPr lang="uk-UA" sz="18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327" y="1984546"/>
            <a:ext cx="1578049" cy="2182013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7" r="14566"/>
          <a:stretch/>
        </p:blipFill>
        <p:spPr>
          <a:xfrm>
            <a:off x="8678175" y="2346424"/>
            <a:ext cx="2225615" cy="177711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127" y="4507687"/>
            <a:ext cx="1427186" cy="201794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939" y="744778"/>
            <a:ext cx="1094582" cy="109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311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885">
        <p:fade/>
      </p:transition>
    </mc:Choice>
    <mc:Fallback xmlns="">
      <p:transition advClick="0" advTm="58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846" y="1881189"/>
            <a:ext cx="31285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	</a:t>
            </a:r>
            <a:r>
              <a:rPr lang="uk-UA" sz="20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методичній локації </a:t>
            </a:r>
            <a:r>
              <a:rPr lang="uk-UA" sz="2000" noProof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класних керівників </a:t>
            </a:r>
            <a:r>
              <a:rPr lang="uk-UA" sz="20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обговорювали розвиток життєвих компетентностей класного колективу, як основну передумову успішної соціалізації кожного учня.</a:t>
            </a:r>
            <a:endParaRPr lang="uk-UA" sz="20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20" y="1483744"/>
            <a:ext cx="7338365" cy="412783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73" y="458173"/>
            <a:ext cx="1094582" cy="109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597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62">
        <p:fade/>
      </p:transition>
    </mc:Choice>
    <mc:Fallback xmlns="">
      <p:transition advClick="0" advTm="2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771" y="91329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1C1E21"/>
                </a:solidFill>
                <a:latin typeface="Helvetica" panose="020B0604020202020204" pitchFamily="34" charset="0"/>
              </a:rPr>
              <a:t>	</a:t>
            </a:r>
            <a:r>
              <a:rPr lang="uk-UA" noProof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січні 2020 </a:t>
            </a:r>
            <a:r>
              <a:rPr lang="uk-UA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 обмінялися теоретичним та практичним досвідом використання прийому "Кубик Блума" та застосування технології квестів на групі продовженого дня.</a:t>
            </a:r>
            <a:endParaRPr lang="uk-UA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9" b="17021"/>
          <a:stretch/>
        </p:blipFill>
        <p:spPr>
          <a:xfrm>
            <a:off x="3706483" y="2539682"/>
            <a:ext cx="3716583" cy="180292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5" y="3651130"/>
            <a:ext cx="3375804" cy="253185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437" y="1435501"/>
            <a:ext cx="3513107" cy="468414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04" y="4917056"/>
            <a:ext cx="1094582" cy="109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7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53">
        <p:fade/>
      </p:transition>
    </mc:Choice>
    <mc:Fallback xmlns="">
      <p:transition advClick="0" advTm="25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74" y="746016"/>
            <a:ext cx="9404723" cy="798112"/>
          </a:xfrm>
        </p:spPr>
        <p:txBody>
          <a:bodyPr/>
          <a:lstStyle/>
          <a:p>
            <a:r>
              <a:rPr lang="uk-UA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Закон України «Про освіту» стаття 30</a:t>
            </a:r>
            <a:endParaRPr lang="uk-UA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sz="1200" dirty="0" smtClean="0">
                <a:solidFill>
                  <a:schemeClr val="tx1"/>
                </a:solidFill>
              </a:rPr>
              <a:t>Заклади освіти, які мають ліцензію на впровадження освітньої діяльності, зобов'язані забезпечувати на своїх веб-сайтах відкритий доступ до такої інформації та документів:</a:t>
            </a:r>
          </a:p>
          <a:p>
            <a:r>
              <a:rPr lang="uk-UA" sz="1200" dirty="0" smtClean="0">
                <a:solidFill>
                  <a:schemeClr val="tx1"/>
                </a:solidFill>
              </a:rPr>
              <a:t>Статут закладу освіти</a:t>
            </a:r>
          </a:p>
          <a:p>
            <a:r>
              <a:rPr lang="uk-UA" sz="1200" dirty="0" smtClean="0">
                <a:solidFill>
                  <a:schemeClr val="tx1"/>
                </a:solidFill>
              </a:rPr>
              <a:t>Ліцензії на впровадження освітньої діяльності</a:t>
            </a:r>
          </a:p>
          <a:p>
            <a:r>
              <a:rPr lang="uk-UA" sz="1200" dirty="0" smtClean="0">
                <a:solidFill>
                  <a:schemeClr val="tx1"/>
                </a:solidFill>
              </a:rPr>
              <a:t>Сертифікати про акредитацію освітніх програм</a:t>
            </a:r>
          </a:p>
          <a:p>
            <a:r>
              <a:rPr lang="uk-UA" sz="1200" dirty="0" smtClean="0">
                <a:solidFill>
                  <a:schemeClr val="tx1"/>
                </a:solidFill>
              </a:rPr>
              <a:t>Кадровий склад</a:t>
            </a:r>
          </a:p>
          <a:p>
            <a:r>
              <a:rPr lang="uk-UA" sz="1200" dirty="0" smtClean="0">
                <a:solidFill>
                  <a:schemeClr val="tx1"/>
                </a:solidFill>
              </a:rPr>
              <a:t>Наявність вакантних посад, порядок і умови проведення конкурсного відбору</a:t>
            </a:r>
          </a:p>
          <a:p>
            <a:r>
              <a:rPr lang="uk-UA" sz="1200" dirty="0" smtClean="0">
                <a:solidFill>
                  <a:schemeClr val="tx1"/>
                </a:solidFill>
              </a:rPr>
              <a:t>Результати моніторингу якості освіти</a:t>
            </a:r>
          </a:p>
          <a:p>
            <a:r>
              <a:rPr lang="uk-UA" sz="1200" dirty="0" smtClean="0">
                <a:solidFill>
                  <a:schemeClr val="tx1"/>
                </a:solidFill>
              </a:rPr>
              <a:t>Річний звіт про діяльність закладу</a:t>
            </a:r>
          </a:p>
          <a:p>
            <a:r>
              <a:rPr lang="uk-UA" sz="1200" dirty="0" smtClean="0">
                <a:solidFill>
                  <a:schemeClr val="tx1"/>
                </a:solidFill>
              </a:rPr>
              <a:t>Правила прийому до закладу освіти </a:t>
            </a:r>
          </a:p>
          <a:p>
            <a:r>
              <a:rPr lang="uk-UA" sz="1200" dirty="0" smtClean="0">
                <a:solidFill>
                  <a:schemeClr val="tx1"/>
                </a:solidFill>
              </a:rPr>
              <a:t>тощо</a:t>
            </a:r>
          </a:p>
          <a:p>
            <a:endParaRPr lang="uk-UA" sz="16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2142" r="1609" b="3607"/>
          <a:stretch/>
        </p:blipFill>
        <p:spPr>
          <a:xfrm>
            <a:off x="5857336" y="2346385"/>
            <a:ext cx="5400136" cy="2846718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91" y="850675"/>
            <a:ext cx="1094582" cy="109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774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40">
        <p:fade/>
      </p:transition>
    </mc:Choice>
    <mc:Fallback xmlns="">
      <p:transition advClick="0" advTm="35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6338" y="4601631"/>
            <a:ext cx="5539100" cy="617371"/>
          </a:xfrm>
        </p:spPr>
        <p:txBody>
          <a:bodyPr>
            <a:noAutofit/>
          </a:bodyPr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закладі працює  </a:t>
            </a:r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педагогічних працівників,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 них мають вищу дефектологічну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1322" y="1418428"/>
            <a:ext cx="4645152" cy="491253"/>
          </a:xfrm>
        </p:spPr>
        <p:txBody>
          <a:bodyPr>
            <a:noAutofit/>
          </a:bodyPr>
          <a:lstStyle/>
          <a:p>
            <a:r>
              <a:rPr lang="uk-UA" sz="1400" dirty="0" smtClean="0"/>
              <a:t>«Старший </a:t>
            </a:r>
            <a:r>
              <a:rPr lang="uk-UA" sz="1400" dirty="0"/>
              <a:t>учитель» </a:t>
            </a:r>
            <a:r>
              <a:rPr lang="uk-UA" sz="1400" dirty="0" smtClean="0"/>
              <a:t>– 7 </a:t>
            </a:r>
            <a:r>
              <a:rPr lang="uk-UA" sz="1400" dirty="0"/>
              <a:t>осіб,</a:t>
            </a:r>
          </a:p>
          <a:p>
            <a:r>
              <a:rPr lang="uk-UA" sz="1400" dirty="0"/>
              <a:t> </a:t>
            </a:r>
            <a:r>
              <a:rPr lang="uk-UA" sz="1400" dirty="0" smtClean="0"/>
              <a:t>«Старший </a:t>
            </a:r>
            <a:r>
              <a:rPr lang="uk-UA" sz="1400" dirty="0"/>
              <a:t>вихователь» – 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uk-UA" sz="1400" dirty="0" smtClean="0"/>
              <a:t> </a:t>
            </a:r>
            <a:r>
              <a:rPr lang="uk-UA" sz="1400" dirty="0"/>
              <a:t>особа, </a:t>
            </a:r>
          </a:p>
          <a:p>
            <a:r>
              <a:rPr lang="uk-UA" sz="1400" dirty="0" smtClean="0"/>
              <a:t>«Вчитель-методист</a:t>
            </a:r>
            <a:r>
              <a:rPr lang="uk-UA" sz="1400" dirty="0"/>
              <a:t>» –   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uk-UA" sz="1400" dirty="0"/>
              <a:t>  особа</a:t>
            </a:r>
            <a:r>
              <a:rPr lang="uk-UA" sz="1400" dirty="0" smtClean="0"/>
              <a:t>.</a:t>
            </a:r>
            <a:endParaRPr lang="uk-UA" sz="1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1322" y="2495208"/>
            <a:ext cx="4645152" cy="484788"/>
          </a:xfrm>
        </p:spPr>
        <p:txBody>
          <a:bodyPr>
            <a:noAutofit/>
          </a:bodyPr>
          <a:lstStyle/>
          <a:p>
            <a:r>
              <a:rPr lang="uk-UA" sz="1400" dirty="0"/>
              <a:t>«Спеціаліст вищої категорії» - 25</a:t>
            </a:r>
          </a:p>
          <a:p>
            <a:r>
              <a:rPr lang="uk-UA" sz="1400" dirty="0"/>
              <a:t>«Спеціаліст І категорії» - 7</a:t>
            </a:r>
          </a:p>
          <a:p>
            <a:r>
              <a:rPr lang="uk-UA" sz="1400" dirty="0"/>
              <a:t>«Спеціаліст ІІ категорії» - 9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1322" y="3581128"/>
            <a:ext cx="33556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	Укомплектованість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закладу педагогічними кадрами, умотивованість їх розстановки – один із визначальних чинників, що   зумовлюють ефективність функціонування школи як педагогічної системи.  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endParaRPr lang="uk-UA" dirty="0"/>
          </a:p>
        </p:txBody>
      </p:sp>
      <p:sp>
        <p:nvSpPr>
          <p:cNvPr id="9" name="Текст 3"/>
          <p:cNvSpPr txBox="1">
            <a:spLocks/>
          </p:cNvSpPr>
          <p:nvPr/>
        </p:nvSpPr>
        <p:spPr>
          <a:xfrm>
            <a:off x="1972099" y="421673"/>
            <a:ext cx="6964867" cy="601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2800" b="1" i="1" dirty="0" smtClean="0">
                <a:solidFill>
                  <a:srgbClr val="FFFF00"/>
                </a:solidFill>
              </a:rPr>
              <a:t>Кадрове забезпечення </a:t>
            </a:r>
            <a:endParaRPr lang="uk-UA" sz="2800" b="1" i="1" dirty="0">
              <a:solidFill>
                <a:srgbClr val="FFFF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239" y="1206417"/>
            <a:ext cx="3099890" cy="30998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00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703">
        <p:fade/>
      </p:transition>
    </mc:Choice>
    <mc:Fallback xmlns="">
      <p:transition advClick="0" advTm="257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819" objId="6"/>
        <p14:stopEvt time="25703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3" r="25903"/>
          <a:stretch>
            <a:fillRect/>
          </a:stretch>
        </p:blipFill>
        <p:spPr>
          <a:xfrm>
            <a:off x="4177297" y="2234242"/>
            <a:ext cx="2592324" cy="3703320"/>
          </a:xfr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3463" y="332980"/>
            <a:ext cx="9859993" cy="1521700"/>
          </a:xfrm>
        </p:spPr>
        <p:txBody>
          <a:bodyPr>
            <a:normAutofit/>
          </a:bodyPr>
          <a:lstStyle/>
          <a:p>
            <a:pPr algn="ctr"/>
            <a:r>
              <a:rPr lang="uk-UA" sz="3900" b="1" i="1" dirty="0" smtClean="0">
                <a:solidFill>
                  <a:srgbClr val="FFFF00"/>
                </a:solidFill>
              </a:rPr>
              <a:t>Фінансово-господарська </a:t>
            </a:r>
          </a:p>
          <a:p>
            <a:pPr algn="ctr"/>
            <a:r>
              <a:rPr lang="uk-UA" sz="3900" b="1" i="1" dirty="0" smtClean="0">
                <a:solidFill>
                  <a:srgbClr val="FFFF00"/>
                </a:solidFill>
              </a:rPr>
              <a:t>діяльність</a:t>
            </a:r>
            <a:endParaRPr lang="uk-UA" sz="3900" dirty="0">
              <a:solidFill>
                <a:srgbClr val="FFFF00"/>
              </a:solidFill>
            </a:endParaRPr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618" y="725591"/>
            <a:ext cx="1983103" cy="19831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46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168">
        <p:fade/>
      </p:transition>
    </mc:Choice>
    <mc:Fallback xmlns="">
      <p:transition advClick="0" advTm="61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5315" y="4732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Надходження та використання коштів загального фонду</a:t>
            </a:r>
            <a:b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І квартал 20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роки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5538" y="1538115"/>
            <a:ext cx="1127118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buNone/>
            </a:pPr>
            <a:r>
              <a:rPr lang="uk-UA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надходження та використання коштів фінансових місцевим бюджетом Тернопільської міської ради: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451489"/>
              </p:ext>
            </p:extLst>
          </p:nvPr>
        </p:nvGraphicFramePr>
        <p:xfrm>
          <a:off x="1126639" y="2021196"/>
          <a:ext cx="8733353" cy="411480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346952">
                  <a:extLst>
                    <a:ext uri="{9D8B030D-6E8A-4147-A177-3AD203B41FA5}">
                      <a16:colId xmlns="" xmlns:a16="http://schemas.microsoft.com/office/drawing/2014/main" val="3973687987"/>
                    </a:ext>
                  </a:extLst>
                </a:gridCol>
                <a:gridCol w="992148">
                  <a:extLst>
                    <a:ext uri="{9D8B030D-6E8A-4147-A177-3AD203B41FA5}">
                      <a16:colId xmlns="" xmlns:a16="http://schemas.microsoft.com/office/drawing/2014/main" val="3583224535"/>
                    </a:ext>
                  </a:extLst>
                </a:gridCol>
                <a:gridCol w="1696539">
                  <a:extLst>
                    <a:ext uri="{9D8B030D-6E8A-4147-A177-3AD203B41FA5}">
                      <a16:colId xmlns="" xmlns:a16="http://schemas.microsoft.com/office/drawing/2014/main" val="1714860230"/>
                    </a:ext>
                  </a:extLst>
                </a:gridCol>
                <a:gridCol w="1697714">
                  <a:extLst>
                    <a:ext uri="{9D8B030D-6E8A-4147-A177-3AD203B41FA5}">
                      <a16:colId xmlns="" xmlns:a16="http://schemas.microsoft.com/office/drawing/2014/main" val="3070332674"/>
                    </a:ext>
                  </a:extLst>
                </a:gridCol>
              </a:tblGrid>
              <a:tr h="365269"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Показники</a:t>
                      </a:r>
                      <a:endParaRPr lang="uk-UA" sz="1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КЕКВ та /або ККК</a:t>
                      </a:r>
                      <a:endParaRPr lang="uk-UA" sz="1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Затверджено на звітний рік (2019 рік)</a:t>
                      </a:r>
                      <a:endParaRPr lang="uk-UA" sz="1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Касові за звітний період</a:t>
                      </a:r>
                      <a:endParaRPr lang="en-US" sz="1200" b="1" i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(2019 рік)</a:t>
                      </a:r>
                      <a:endParaRPr lang="uk-UA" sz="1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19910968"/>
                  </a:ext>
                </a:extLst>
              </a:tr>
              <a:tr h="261599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Видатки та надання кредитів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11043860,00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10859214,81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9362001"/>
                  </a:ext>
                </a:extLst>
              </a:tr>
              <a:tr h="261599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праці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2111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7925600,00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7925595,11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07776006"/>
                  </a:ext>
                </a:extLst>
              </a:tr>
              <a:tr h="261599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Нарахування на оплату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праці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1833000,00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1723776,62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38808591"/>
                  </a:ext>
                </a:extLst>
              </a:tr>
              <a:tr h="261599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Предмети, матеріали, обладнання та інвентар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95960,00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95491,94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24455833"/>
                  </a:ext>
                </a:extLst>
              </a:tr>
              <a:tr h="261599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Медикаменти та </a:t>
                      </a:r>
                      <a:r>
                        <a:rPr lang="uk-UA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uk-UA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язочні</a:t>
                      </a: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матеріали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49002442"/>
                  </a:ext>
                </a:extLst>
              </a:tr>
              <a:tr h="261599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Продукти харчування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410900,00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398848,80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7572453"/>
                  </a:ext>
                </a:extLst>
              </a:tr>
              <a:tr h="261599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послуг (крім комунальних)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144604,00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139296,50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99169444"/>
                  </a:ext>
                </a:extLst>
              </a:tr>
              <a:tr h="261599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теплопостачання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2271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471900,00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427660,74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40795358"/>
                  </a:ext>
                </a:extLst>
              </a:tr>
              <a:tr h="261599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водопостачання та водовідведення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2272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20102,32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04897835"/>
                  </a:ext>
                </a:extLst>
              </a:tr>
              <a:tr h="261599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електроенергії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2273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112000,00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101654,78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46421675"/>
                  </a:ext>
                </a:extLst>
              </a:tr>
              <a:tr h="261599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інших енергоносіїв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2275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5892,00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74171"/>
                  </a:ext>
                </a:extLst>
              </a:tr>
              <a:tr h="351742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Окремі заходи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реалізації державних (регіональних) програм, не віднесені до заходів розвитку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2282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896,00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896,00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38992817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54" y="443533"/>
            <a:ext cx="1094582" cy="109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361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918">
        <p:fade/>
      </p:transition>
    </mc:Choice>
    <mc:Fallback xmlns="">
      <p:transition advClick="0" advTm="69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37449" y="3500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Надходження та використання коштів загального фонду</a:t>
            </a:r>
            <a:b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І квартал 20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роки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3645" y="1220513"/>
            <a:ext cx="9693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надходження та використання коштів фінансових місцевим бюджетом Тернопільської міської ради: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928735"/>
              </p:ext>
            </p:extLst>
          </p:nvPr>
        </p:nvGraphicFramePr>
        <p:xfrm>
          <a:off x="1409259" y="2025583"/>
          <a:ext cx="8166063" cy="411480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064588">
                  <a:extLst>
                    <a:ext uri="{9D8B030D-6E8A-4147-A177-3AD203B41FA5}">
                      <a16:colId xmlns="" xmlns:a16="http://schemas.microsoft.com/office/drawing/2014/main" val="491546738"/>
                    </a:ext>
                  </a:extLst>
                </a:gridCol>
                <a:gridCol w="927702">
                  <a:extLst>
                    <a:ext uri="{9D8B030D-6E8A-4147-A177-3AD203B41FA5}">
                      <a16:colId xmlns="" xmlns:a16="http://schemas.microsoft.com/office/drawing/2014/main" val="2552406575"/>
                    </a:ext>
                  </a:extLst>
                </a:gridCol>
                <a:gridCol w="1586337">
                  <a:extLst>
                    <a:ext uri="{9D8B030D-6E8A-4147-A177-3AD203B41FA5}">
                      <a16:colId xmlns="" xmlns:a16="http://schemas.microsoft.com/office/drawing/2014/main" val="3582412655"/>
                    </a:ext>
                  </a:extLst>
                </a:gridCol>
                <a:gridCol w="1587436">
                  <a:extLst>
                    <a:ext uri="{9D8B030D-6E8A-4147-A177-3AD203B41FA5}">
                      <a16:colId xmlns="" xmlns:a16="http://schemas.microsoft.com/office/drawing/2014/main" val="4185561091"/>
                    </a:ext>
                  </a:extLst>
                </a:gridCol>
              </a:tblGrid>
              <a:tr h="369963"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Показники</a:t>
                      </a:r>
                      <a:endParaRPr lang="uk-UA" sz="1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КЕКВ та /або ККК</a:t>
                      </a:r>
                      <a:endParaRPr lang="uk-UA" sz="1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Затверджено на звітний рік (2019 рік)</a:t>
                      </a:r>
                      <a:endParaRPr lang="uk-UA" sz="1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Касові за звітний період</a:t>
                      </a:r>
                      <a:endParaRPr lang="en-US" sz="1200" b="1" i="1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(2019 рік)</a:t>
                      </a:r>
                      <a:endParaRPr lang="uk-UA" sz="1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13733425"/>
                  </a:ext>
                </a:extLst>
              </a:tr>
              <a:tr h="264961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Видатки та надання кредитів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11043860,00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10859214,81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20098663"/>
                  </a:ext>
                </a:extLst>
              </a:tr>
              <a:tr h="264961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праці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2111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7925600,00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7925595,11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2270314"/>
                  </a:ext>
                </a:extLst>
              </a:tr>
              <a:tr h="264961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Нарахування на оплату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праці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1833000,00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1723776,62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10613029"/>
                  </a:ext>
                </a:extLst>
              </a:tr>
              <a:tr h="264961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Предмети, матеріали, обладнання та інвентар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95960,00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95491,94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13048674"/>
                  </a:ext>
                </a:extLst>
              </a:tr>
              <a:tr h="264961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Медикаменти та </a:t>
                      </a:r>
                      <a:r>
                        <a:rPr lang="uk-UA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uk-UA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язочні</a:t>
                      </a: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матеріали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92615786"/>
                  </a:ext>
                </a:extLst>
              </a:tr>
              <a:tr h="264961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Продукти харчування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410900,00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398848,80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14460523"/>
                  </a:ext>
                </a:extLst>
              </a:tr>
              <a:tr h="264961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послуг (крім комунальних)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144604,00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139296,50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75509437"/>
                  </a:ext>
                </a:extLst>
              </a:tr>
              <a:tr h="264961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теплопостачання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2271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471900,00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427660,74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7193528"/>
                  </a:ext>
                </a:extLst>
              </a:tr>
              <a:tr h="264961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водопостачання та водовідведення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2272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20102,32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30661572"/>
                  </a:ext>
                </a:extLst>
              </a:tr>
              <a:tr h="264961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електроенергії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2273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112000,00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101654,78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98656032"/>
                  </a:ext>
                </a:extLst>
              </a:tr>
              <a:tr h="264961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інших енергоносіїв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2275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5892,00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7007173"/>
                  </a:ext>
                </a:extLst>
              </a:tr>
              <a:tr h="356263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Окремі заходи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реалізації державних (регіональних) програм, не віднесені до заходів розвитку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2282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896,00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896,00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850711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988" y="449097"/>
            <a:ext cx="1094582" cy="109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07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941">
        <p:fade/>
      </p:transition>
    </mc:Choice>
    <mc:Fallback xmlns="">
      <p:transition advClick="0" advTm="69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08991" y="129520"/>
            <a:ext cx="6195063" cy="4042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1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Надходження і використання коштів, отриманих як плата за послуги </a:t>
            </a:r>
            <a:endParaRPr lang="en-US" sz="18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2019 – І квартал 20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uk-UA" sz="1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роки</a:t>
            </a:r>
            <a:endParaRPr lang="uk-UA" sz="18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602517" y="1172078"/>
            <a:ext cx="10197721" cy="60463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457200" algn="just">
              <a:buFont typeface="Wingdings 3" charset="2"/>
              <a:buNone/>
            </a:pPr>
            <a:r>
              <a:rPr lang="uk-UA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 оренди майна бюджетної установи з</a:t>
            </a:r>
            <a:r>
              <a:rPr lang="uk-UA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алишок на початок 2019 року 10 080,82 грн. </a:t>
            </a:r>
            <a:r>
              <a:rPr lang="uk-UA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Надійшло за 2019 рік 78 446,76 грн. </a:t>
            </a:r>
          </a:p>
          <a:p>
            <a:pPr marL="0" indent="457200" algn="just">
              <a:buFont typeface="Wingdings 3" charset="2"/>
              <a:buNone/>
            </a:pPr>
            <a:r>
              <a:rPr lang="uk-UA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Витрачено за 201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uk-UA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рік 75 181,86 грн. </a:t>
            </a:r>
            <a:r>
              <a:rPr lang="uk-UA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Залишок на кінець 2019 року 13 345,72 грн.</a:t>
            </a:r>
          </a:p>
          <a:p>
            <a:pPr marL="0" indent="457200" algn="just">
              <a:buFont typeface="Wingdings 3" charset="2"/>
              <a:buNone/>
            </a:pPr>
            <a:r>
              <a:rPr lang="uk-UA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 оренди майна бюджетної установи надійшло 13 550,80 грн. </a:t>
            </a:r>
            <a:r>
              <a:rPr lang="uk-UA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І квартал 20</a:t>
            </a:r>
            <a:r>
              <a:rPr lang="en-US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uk-UA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року. </a:t>
            </a:r>
            <a:r>
              <a:rPr lang="uk-UA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Витрачено 26 214,23 грн. за І квартал 2020 року, а саме: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962531"/>
              </p:ext>
            </p:extLst>
          </p:nvPr>
        </p:nvGraphicFramePr>
        <p:xfrm>
          <a:off x="1189577" y="2415005"/>
          <a:ext cx="9334649" cy="411480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677824">
                  <a:extLst>
                    <a:ext uri="{9D8B030D-6E8A-4147-A177-3AD203B41FA5}">
                      <a16:colId xmlns="" xmlns:a16="http://schemas.microsoft.com/office/drawing/2014/main" val="622904586"/>
                    </a:ext>
                  </a:extLst>
                </a:gridCol>
                <a:gridCol w="1039860">
                  <a:extLst>
                    <a:ext uri="{9D8B030D-6E8A-4147-A177-3AD203B41FA5}">
                      <a16:colId xmlns="" xmlns:a16="http://schemas.microsoft.com/office/drawing/2014/main" val="2709001709"/>
                    </a:ext>
                  </a:extLst>
                </a:gridCol>
                <a:gridCol w="1804247">
                  <a:extLst>
                    <a:ext uri="{9D8B030D-6E8A-4147-A177-3AD203B41FA5}">
                      <a16:colId xmlns="" xmlns:a16="http://schemas.microsoft.com/office/drawing/2014/main" val="636410646"/>
                    </a:ext>
                  </a:extLst>
                </a:gridCol>
                <a:gridCol w="1812718">
                  <a:extLst>
                    <a:ext uri="{9D8B030D-6E8A-4147-A177-3AD203B41FA5}">
                      <a16:colId xmlns="" xmlns:a16="http://schemas.microsoft.com/office/drawing/2014/main" val="464072731"/>
                    </a:ext>
                  </a:extLst>
                </a:gridCol>
              </a:tblGrid>
              <a:tr h="356091"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Показники</a:t>
                      </a:r>
                      <a:endParaRPr lang="uk-UA" sz="1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КЕКВ та /або ККК</a:t>
                      </a:r>
                      <a:endParaRPr lang="uk-UA" sz="1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Касові за звітний період</a:t>
                      </a:r>
                      <a:endParaRPr lang="uk-UA" sz="1200" b="1" i="1" baseline="0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(201</a:t>
                      </a:r>
                      <a:r>
                        <a:rPr lang="en-US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рік)</a:t>
                      </a:r>
                      <a:endParaRPr lang="uk-UA" sz="1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Касові за звітний період</a:t>
                      </a:r>
                      <a:endParaRPr lang="uk-UA" sz="1200" b="1" i="1" baseline="0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квартал 2020 рік)</a:t>
                      </a:r>
                      <a:endParaRPr lang="uk-UA" sz="1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78470221"/>
                  </a:ext>
                </a:extLst>
              </a:tr>
              <a:tr h="232522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праці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2111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90908809"/>
                  </a:ext>
                </a:extLst>
              </a:tr>
              <a:tr h="232522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Нарахування на оплату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праці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61169152"/>
                  </a:ext>
                </a:extLst>
              </a:tr>
              <a:tr h="232522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Предмети, матеріали, обладнання та інвентар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39163,90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4756,74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7143044"/>
                  </a:ext>
                </a:extLst>
              </a:tr>
              <a:tr h="232522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Медикаменти та </a:t>
                      </a:r>
                      <a:r>
                        <a:rPr lang="uk-UA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uk-UA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язочні</a:t>
                      </a: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матеріали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93750999"/>
                  </a:ext>
                </a:extLst>
              </a:tr>
              <a:tr h="232522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Продукти харчування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68884662"/>
                  </a:ext>
                </a:extLst>
              </a:tr>
              <a:tr h="232522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послуг (крім комунальних)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7428,90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2152,83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2599394"/>
                  </a:ext>
                </a:extLst>
              </a:tr>
              <a:tr h="232522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теплопостачання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2271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27203,77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16922,72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3346519"/>
                  </a:ext>
                </a:extLst>
              </a:tr>
              <a:tr h="232522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водопостачання та водовідведення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2272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40818463"/>
                  </a:ext>
                </a:extLst>
              </a:tr>
              <a:tr h="232522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електроенергії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2273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61017322"/>
                  </a:ext>
                </a:extLst>
              </a:tr>
              <a:tr h="202755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інших енергоносіїв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2275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1475260"/>
                  </a:ext>
                </a:extLst>
              </a:tr>
              <a:tr h="337925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Окремі заходи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реалізації державних (регіональних) програм, не віднесені до заходів розвитку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2282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1370,00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2376,00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53842179"/>
                  </a:ext>
                </a:extLst>
              </a:tr>
              <a:tr h="202755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Інші поточні видатки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15,29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5,94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6269199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47" y="533782"/>
            <a:ext cx="1094582" cy="1094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837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579">
        <p:fade/>
      </p:transition>
    </mc:Choice>
    <mc:Fallback xmlns="">
      <p:transition advClick="0" advTm="65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939" y="679623"/>
            <a:ext cx="1094582" cy="10945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17607" y="120618"/>
            <a:ext cx="8451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Надходження і використання коштів, отриманих за іншими джерелами</a:t>
            </a:r>
            <a:b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І квартал 20</a:t>
            </a:r>
            <a:r>
              <a:rPr lang="en-US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роки</a:t>
            </a:r>
            <a:endParaRPr lang="uk-UA" dirty="0">
              <a:solidFill>
                <a:srgbClr val="FFFF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209050"/>
              </p:ext>
            </p:extLst>
          </p:nvPr>
        </p:nvGraphicFramePr>
        <p:xfrm>
          <a:off x="697871" y="1226914"/>
          <a:ext cx="9110361" cy="4401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4036">
                  <a:extLst>
                    <a:ext uri="{9D8B030D-6E8A-4147-A177-3AD203B41FA5}">
                      <a16:colId xmlns="" xmlns:a16="http://schemas.microsoft.com/office/drawing/2014/main" val="189095383"/>
                    </a:ext>
                  </a:extLst>
                </a:gridCol>
                <a:gridCol w="981115">
                  <a:extLst>
                    <a:ext uri="{9D8B030D-6E8A-4147-A177-3AD203B41FA5}">
                      <a16:colId xmlns="" xmlns:a16="http://schemas.microsoft.com/office/drawing/2014/main" val="4269034719"/>
                    </a:ext>
                  </a:extLst>
                </a:gridCol>
                <a:gridCol w="1772605">
                  <a:extLst>
                    <a:ext uri="{9D8B030D-6E8A-4147-A177-3AD203B41FA5}">
                      <a16:colId xmlns="" xmlns:a16="http://schemas.microsoft.com/office/drawing/2014/main" val="1924189983"/>
                    </a:ext>
                  </a:extLst>
                </a:gridCol>
                <a:gridCol w="1772605">
                  <a:extLst>
                    <a:ext uri="{9D8B030D-6E8A-4147-A177-3AD203B41FA5}">
                      <a16:colId xmlns="" xmlns:a16="http://schemas.microsoft.com/office/drawing/2014/main" val="2177026170"/>
                    </a:ext>
                  </a:extLst>
                </a:gridCol>
              </a:tblGrid>
              <a:tr h="379061"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Показники</a:t>
                      </a:r>
                      <a:endParaRPr lang="uk-UA" sz="1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КЕКВ та /або ККК</a:t>
                      </a:r>
                      <a:endParaRPr lang="uk-UA" sz="1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Касові за звітний період</a:t>
                      </a:r>
                      <a:endParaRPr lang="uk-UA" sz="1200" b="1" i="1" baseline="0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(201</a:t>
                      </a:r>
                      <a:r>
                        <a:rPr lang="en-US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рік)</a:t>
                      </a:r>
                      <a:endParaRPr lang="uk-UA" sz="1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Касові за звітний період</a:t>
                      </a:r>
                      <a:endParaRPr lang="uk-UA" sz="1200" b="1" i="1" baseline="0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(І квартал 20</a:t>
                      </a:r>
                      <a:r>
                        <a:rPr lang="en-US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uk-UA" sz="1200" b="1" i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рік)</a:t>
                      </a:r>
                      <a:endParaRPr lang="uk-UA" sz="1200" b="1" i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64514336"/>
                  </a:ext>
                </a:extLst>
              </a:tr>
              <a:tr h="274208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праці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2111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48133267"/>
                  </a:ext>
                </a:extLst>
              </a:tr>
              <a:tr h="274208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Нарахування на оплату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праці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07437106"/>
                  </a:ext>
                </a:extLst>
              </a:tr>
              <a:tr h="274208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Предмети, матеріали, обладнання та інвентар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28510,78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18801,00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38789505"/>
                  </a:ext>
                </a:extLst>
              </a:tr>
              <a:tr h="274208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Медикаменти та </a:t>
                      </a:r>
                      <a:r>
                        <a:rPr lang="uk-UA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uk-UA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язочні</a:t>
                      </a:r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матеріали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28912168"/>
                  </a:ext>
                </a:extLst>
              </a:tr>
              <a:tr h="274208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Продукти харчування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46563031"/>
                  </a:ext>
                </a:extLst>
              </a:tr>
              <a:tr h="274208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послуг (крім комунальних)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80060756"/>
                  </a:ext>
                </a:extLst>
              </a:tr>
              <a:tr h="274208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Видатки на відрядження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2276866"/>
                  </a:ext>
                </a:extLst>
              </a:tr>
              <a:tr h="274208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теплопостачання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2271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72677079"/>
                  </a:ext>
                </a:extLst>
              </a:tr>
              <a:tr h="286989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водопостачання та водовідведення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2272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56242886"/>
                  </a:ext>
                </a:extLst>
              </a:tr>
              <a:tr h="274208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електроенергії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2273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69540279"/>
                  </a:ext>
                </a:extLst>
              </a:tr>
              <a:tr h="274208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інших енергоносіїв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2275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88539078"/>
                  </a:ext>
                </a:extLst>
              </a:tr>
              <a:tr h="379061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Окремі заходи</a:t>
                      </a:r>
                      <a:r>
                        <a:rPr lang="uk-UA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реалізації державних (регіональних) програм, не віднесені до заходів розвитку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2282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12337435"/>
                  </a:ext>
                </a:extLst>
              </a:tr>
              <a:tr h="274208">
                <a:tc>
                  <a:txBody>
                    <a:bodyPr/>
                    <a:lstStyle/>
                    <a:p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Інші поточні видатки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2800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6962424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-146649" y="6002403"/>
            <a:ext cx="113868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Отриманих дарунків (благодійність) надійшло на суму 28 510,78 грн. 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201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рік 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(текстиль та меблі бувші у вжитку).</a:t>
            </a:r>
          </a:p>
          <a:p>
            <a:pPr indent="457200" algn="just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Отриманих дарунків (благодійність) надійшло на суму 25 000,00 грн. 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І квартал 2020 року 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(електротовари для ресурсного кабінету)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671">
        <p:fade/>
      </p:transition>
    </mc:Choice>
    <mc:Fallback xmlns="">
      <p:transition advClick="0" advTm="46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4011</TotalTime>
  <Words>1462</Words>
  <Application>Microsoft Office PowerPoint</Application>
  <PresentationFormat>Произвольный</PresentationFormat>
  <Paragraphs>321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Ион</vt:lpstr>
      <vt:lpstr>РІЧНИЙ   ЗВІТ    ПРО ДІЯЛЬНІСТЬ  ТСЗОШ ТМР ТО частина І 2019/2020</vt:lpstr>
      <vt:lpstr>Презентация PowerPoint</vt:lpstr>
      <vt:lpstr>Закон України «Про освіту» стаття 30</vt:lpstr>
      <vt:lpstr>В закладі працює  50  педагогічних працівників,  17 із них мають вищу дефектологічну освіту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Тернопільська  спеціальна загальноосвітня  школа ТМР ТО</dc:title>
  <dc:creator>admin</dc:creator>
  <cp:lastModifiedBy>user</cp:lastModifiedBy>
  <cp:revision>264</cp:revision>
  <dcterms:created xsi:type="dcterms:W3CDTF">2019-04-18T06:03:10Z</dcterms:created>
  <dcterms:modified xsi:type="dcterms:W3CDTF">2020-12-21T11:05:14Z</dcterms:modified>
</cp:coreProperties>
</file>