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72" r:id="rId1"/>
  </p:sldMasterIdLst>
  <p:sldIdLst>
    <p:sldId id="385" r:id="rId2"/>
    <p:sldId id="258" r:id="rId3"/>
    <p:sldId id="473" r:id="rId4"/>
    <p:sldId id="401" r:id="rId5"/>
    <p:sldId id="421" r:id="rId6"/>
    <p:sldId id="420" r:id="rId7"/>
    <p:sldId id="394" r:id="rId8"/>
    <p:sldId id="400" r:id="rId9"/>
    <p:sldId id="428" r:id="rId10"/>
    <p:sldId id="407" r:id="rId11"/>
    <p:sldId id="426" r:id="rId12"/>
    <p:sldId id="448" r:id="rId13"/>
    <p:sldId id="439" r:id="rId14"/>
    <p:sldId id="441" r:id="rId15"/>
    <p:sldId id="443" r:id="rId16"/>
    <p:sldId id="444" r:id="rId17"/>
    <p:sldId id="445" r:id="rId18"/>
    <p:sldId id="446" r:id="rId19"/>
    <p:sldId id="447" r:id="rId20"/>
    <p:sldId id="431" r:id="rId21"/>
    <p:sldId id="449" r:id="rId22"/>
    <p:sldId id="465" r:id="rId23"/>
    <p:sldId id="467" r:id="rId24"/>
    <p:sldId id="468" r:id="rId25"/>
    <p:sldId id="406" r:id="rId26"/>
    <p:sldId id="450" r:id="rId27"/>
    <p:sldId id="269" r:id="rId28"/>
    <p:sldId id="367" r:id="rId29"/>
    <p:sldId id="412" r:id="rId30"/>
    <p:sldId id="471" r:id="rId31"/>
    <p:sldId id="472" r:id="rId32"/>
    <p:sldId id="422" r:id="rId33"/>
    <p:sldId id="423" r:id="rId34"/>
    <p:sldId id="424" r:id="rId35"/>
    <p:sldId id="425" r:id="rId36"/>
    <p:sldId id="437" r:id="rId37"/>
    <p:sldId id="434" r:id="rId38"/>
    <p:sldId id="3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8DA"/>
    <a:srgbClr val="949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p:scale>
          <a:sx n="123" d="100"/>
          <a:sy n="123" d="100"/>
        </p:scale>
        <p:origin x="-12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873074827910664"/>
          <c:y val="4.4861391929187248E-2"/>
          <c:w val="0.43766082305749526"/>
          <c:h val="0.54697398100691486"/>
        </c:manualLayout>
      </c:layout>
      <c:barChart>
        <c:barDir val="col"/>
        <c:grouping val="clustered"/>
        <c:varyColors val="0"/>
        <c:ser>
          <c:idx val="0"/>
          <c:order val="0"/>
          <c:tx>
            <c:strRef>
              <c:f>Лист1!$B$1</c:f>
              <c:strCache>
                <c:ptCount val="1"/>
                <c:pt idx="0">
                  <c:v>достатній рівень</c:v>
                </c:pt>
              </c:strCache>
            </c:strRef>
          </c:tx>
          <c:invertIfNegative val="0"/>
          <c:cat>
            <c:strRef>
              <c:f>Лист1!$A$2:$A$6</c:f>
              <c:strCache>
                <c:ptCount val="4"/>
                <c:pt idx="0">
                  <c:v>українська мова</c:v>
                </c:pt>
                <c:pt idx="1">
                  <c:v>українська література</c:v>
                </c:pt>
                <c:pt idx="2">
                  <c:v>математика</c:v>
                </c:pt>
                <c:pt idx="3">
                  <c:v>природознавство</c:v>
                </c:pt>
              </c:strCache>
            </c:strRef>
          </c:cat>
          <c:val>
            <c:numRef>
              <c:f>Лист1!$B$2:$B$6</c:f>
              <c:numCache>
                <c:formatCode>General</c:formatCode>
                <c:ptCount val="5"/>
                <c:pt idx="0">
                  <c:v>25</c:v>
                </c:pt>
                <c:pt idx="1">
                  <c:v>25</c:v>
                </c:pt>
                <c:pt idx="2">
                  <c:v>12.5</c:v>
                </c:pt>
                <c:pt idx="3">
                  <c:v>25</c:v>
                </c:pt>
              </c:numCache>
            </c:numRef>
          </c:val>
          <c:extLst xmlns:c16r2="http://schemas.microsoft.com/office/drawing/2015/06/chart">
            <c:ext xmlns:c16="http://schemas.microsoft.com/office/drawing/2014/chart" uri="{C3380CC4-5D6E-409C-BE32-E72D297353CC}">
              <c16:uniqueId val="{00000000-C00F-44A6-A83E-A3BC5C8D7B2D}"/>
            </c:ext>
          </c:extLst>
        </c:ser>
        <c:ser>
          <c:idx val="1"/>
          <c:order val="1"/>
          <c:tx>
            <c:strRef>
              <c:f>Лист1!$C$1</c:f>
              <c:strCache>
                <c:ptCount val="1"/>
                <c:pt idx="0">
                  <c:v>середній рівень</c:v>
                </c:pt>
              </c:strCache>
            </c:strRef>
          </c:tx>
          <c:invertIfNegative val="0"/>
          <c:cat>
            <c:strRef>
              <c:f>Лист1!$A$2:$A$6</c:f>
              <c:strCache>
                <c:ptCount val="4"/>
                <c:pt idx="0">
                  <c:v>українська мова</c:v>
                </c:pt>
                <c:pt idx="1">
                  <c:v>українська література</c:v>
                </c:pt>
                <c:pt idx="2">
                  <c:v>математика</c:v>
                </c:pt>
                <c:pt idx="3">
                  <c:v>природознавство</c:v>
                </c:pt>
              </c:strCache>
            </c:strRef>
          </c:cat>
          <c:val>
            <c:numRef>
              <c:f>Лист1!$C$2:$C$6</c:f>
              <c:numCache>
                <c:formatCode>General</c:formatCode>
                <c:ptCount val="5"/>
                <c:pt idx="0">
                  <c:v>37.5</c:v>
                </c:pt>
                <c:pt idx="1">
                  <c:v>37.5</c:v>
                </c:pt>
                <c:pt idx="2">
                  <c:v>62.5</c:v>
                </c:pt>
                <c:pt idx="3">
                  <c:v>62.5</c:v>
                </c:pt>
              </c:numCache>
            </c:numRef>
          </c:val>
          <c:extLst xmlns:c16r2="http://schemas.microsoft.com/office/drawing/2015/06/chart">
            <c:ext xmlns:c16="http://schemas.microsoft.com/office/drawing/2014/chart" uri="{C3380CC4-5D6E-409C-BE32-E72D297353CC}">
              <c16:uniqueId val="{00000001-C00F-44A6-A83E-A3BC5C8D7B2D}"/>
            </c:ext>
          </c:extLst>
        </c:ser>
        <c:ser>
          <c:idx val="2"/>
          <c:order val="2"/>
          <c:tx>
            <c:strRef>
              <c:f>Лист1!$D$1</c:f>
              <c:strCache>
                <c:ptCount val="1"/>
                <c:pt idx="0">
                  <c:v>початковий рівень</c:v>
                </c:pt>
              </c:strCache>
            </c:strRef>
          </c:tx>
          <c:invertIfNegative val="0"/>
          <c:cat>
            <c:strRef>
              <c:f>Лист1!$A$2:$A$6</c:f>
              <c:strCache>
                <c:ptCount val="4"/>
                <c:pt idx="0">
                  <c:v>українська мова</c:v>
                </c:pt>
                <c:pt idx="1">
                  <c:v>українська література</c:v>
                </c:pt>
                <c:pt idx="2">
                  <c:v>математика</c:v>
                </c:pt>
                <c:pt idx="3">
                  <c:v>природознавство</c:v>
                </c:pt>
              </c:strCache>
            </c:strRef>
          </c:cat>
          <c:val>
            <c:numRef>
              <c:f>Лист1!$D$2:$D$6</c:f>
              <c:numCache>
                <c:formatCode>General</c:formatCode>
                <c:ptCount val="5"/>
                <c:pt idx="0">
                  <c:v>37.5</c:v>
                </c:pt>
                <c:pt idx="1">
                  <c:v>37.5</c:v>
                </c:pt>
                <c:pt idx="2">
                  <c:v>25</c:v>
                </c:pt>
                <c:pt idx="3">
                  <c:v>12.5</c:v>
                </c:pt>
              </c:numCache>
            </c:numRef>
          </c:val>
          <c:extLst xmlns:c16r2="http://schemas.microsoft.com/office/drawing/2015/06/chart">
            <c:ext xmlns:c16="http://schemas.microsoft.com/office/drawing/2014/chart" uri="{C3380CC4-5D6E-409C-BE32-E72D297353CC}">
              <c16:uniqueId val="{00000002-C00F-44A6-A83E-A3BC5C8D7B2D}"/>
            </c:ext>
          </c:extLst>
        </c:ser>
        <c:dLbls>
          <c:showLegendKey val="0"/>
          <c:showVal val="0"/>
          <c:showCatName val="0"/>
          <c:showSerName val="0"/>
          <c:showPercent val="0"/>
          <c:showBubbleSize val="0"/>
        </c:dLbls>
        <c:gapWidth val="150"/>
        <c:axId val="173636608"/>
        <c:axId val="173500096"/>
      </c:barChart>
      <c:catAx>
        <c:axId val="173636608"/>
        <c:scaling>
          <c:orientation val="minMax"/>
        </c:scaling>
        <c:delete val="0"/>
        <c:axPos val="b"/>
        <c:numFmt formatCode="General" sourceLinked="0"/>
        <c:majorTickMark val="out"/>
        <c:minorTickMark val="none"/>
        <c:tickLblPos val="nextTo"/>
        <c:crossAx val="173500096"/>
        <c:crosses val="autoZero"/>
        <c:auto val="1"/>
        <c:lblAlgn val="ctr"/>
        <c:lblOffset val="100"/>
        <c:noMultiLvlLbl val="0"/>
      </c:catAx>
      <c:valAx>
        <c:axId val="173500096"/>
        <c:scaling>
          <c:orientation val="minMax"/>
        </c:scaling>
        <c:delete val="0"/>
        <c:axPos val="l"/>
        <c:majorGridlines/>
        <c:numFmt formatCode="General" sourceLinked="1"/>
        <c:majorTickMark val="out"/>
        <c:minorTickMark val="none"/>
        <c:tickLblPos val="nextTo"/>
        <c:crossAx val="173636608"/>
        <c:crosses val="autoZero"/>
        <c:crossBetween val="between"/>
      </c:valAx>
    </c:plotArea>
    <c:legend>
      <c:legendPos val="r"/>
      <c:layout>
        <c:manualLayout>
          <c:xMode val="edge"/>
          <c:yMode val="edge"/>
          <c:x val="0.62091987322339459"/>
          <c:y val="0.66739763449237233"/>
          <c:w val="0.37908012677660585"/>
          <c:h val="0.33260236550762801"/>
        </c:manualLayout>
      </c:layout>
      <c:overlay val="0"/>
    </c:legend>
    <c:plotVisOnly val="1"/>
    <c:dispBlanksAs val="gap"/>
    <c:showDLblsOverMax val="0"/>
  </c:chart>
  <c:txPr>
    <a:bodyPr/>
    <a:lstStyle/>
    <a:p>
      <a:pPr>
        <a:defRPr sz="1800"/>
      </a:pPr>
      <a:endParaRPr lang="uk-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достатній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Лист1!$B$2:$B$5</c:f>
              <c:numCache>
                <c:formatCode>General</c:formatCode>
                <c:ptCount val="4"/>
                <c:pt idx="0">
                  <c:v>20</c:v>
                </c:pt>
                <c:pt idx="1">
                  <c:v>20</c:v>
                </c:pt>
                <c:pt idx="2">
                  <c:v>20</c:v>
                </c:pt>
                <c:pt idx="3">
                  <c:v>20</c:v>
                </c:pt>
              </c:numCache>
            </c:numRef>
          </c:val>
          <c:extLst xmlns:c16r2="http://schemas.microsoft.com/office/drawing/2015/06/chart">
            <c:ext xmlns:c16="http://schemas.microsoft.com/office/drawing/2014/chart" uri="{C3380CC4-5D6E-409C-BE32-E72D297353CC}">
              <c16:uniqueId val="{00000000-5F85-4079-A337-3632BAAA161C}"/>
            </c:ext>
          </c:extLst>
        </c:ser>
        <c:ser>
          <c:idx val="1"/>
          <c:order val="1"/>
          <c:tx>
            <c:strRef>
              <c:f>Лист1!$C$1</c:f>
              <c:strCache>
                <c:ptCount val="1"/>
                <c:pt idx="0">
                  <c:v>середній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Лист1!$C$2:$C$5</c:f>
              <c:numCache>
                <c:formatCode>General</c:formatCode>
                <c:ptCount val="4"/>
                <c:pt idx="0">
                  <c:v>80</c:v>
                </c:pt>
                <c:pt idx="1">
                  <c:v>80</c:v>
                </c:pt>
                <c:pt idx="2">
                  <c:v>80</c:v>
                </c:pt>
                <c:pt idx="3">
                  <c:v>80</c:v>
                </c:pt>
              </c:numCache>
            </c:numRef>
          </c:val>
          <c:extLst xmlns:c16r2="http://schemas.microsoft.com/office/drawing/2015/06/chart">
            <c:ext xmlns:c16="http://schemas.microsoft.com/office/drawing/2014/chart" uri="{C3380CC4-5D6E-409C-BE32-E72D297353CC}">
              <c16:uniqueId val="{00000001-5F85-4079-A337-3632BAAA161C}"/>
            </c:ext>
          </c:extLst>
        </c:ser>
        <c:ser>
          <c:idx val="2"/>
          <c:order val="2"/>
          <c:tx>
            <c:strRef>
              <c:f>Лист1!$D$1</c:f>
              <c:strCache>
                <c:ptCount val="1"/>
                <c:pt idx="0">
                  <c:v>початковий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5F85-4079-A337-3632BAAA161C}"/>
            </c:ext>
          </c:extLst>
        </c:ser>
        <c:dLbls>
          <c:showLegendKey val="0"/>
          <c:showVal val="0"/>
          <c:showCatName val="0"/>
          <c:showSerName val="0"/>
          <c:showPercent val="0"/>
          <c:showBubbleSize val="0"/>
        </c:dLbls>
        <c:gapWidth val="150"/>
        <c:axId val="138615296"/>
        <c:axId val="173501824"/>
      </c:barChart>
      <c:catAx>
        <c:axId val="138615296"/>
        <c:scaling>
          <c:orientation val="minMax"/>
        </c:scaling>
        <c:delete val="0"/>
        <c:axPos val="b"/>
        <c:numFmt formatCode="General" sourceLinked="0"/>
        <c:majorTickMark val="out"/>
        <c:minorTickMark val="none"/>
        <c:tickLblPos val="nextTo"/>
        <c:crossAx val="173501824"/>
        <c:crosses val="autoZero"/>
        <c:auto val="1"/>
        <c:lblAlgn val="ctr"/>
        <c:lblOffset val="100"/>
        <c:noMultiLvlLbl val="0"/>
      </c:catAx>
      <c:valAx>
        <c:axId val="173501824"/>
        <c:scaling>
          <c:orientation val="minMax"/>
        </c:scaling>
        <c:delete val="0"/>
        <c:axPos val="l"/>
        <c:majorGridlines/>
        <c:numFmt formatCode="General" sourceLinked="1"/>
        <c:majorTickMark val="out"/>
        <c:minorTickMark val="none"/>
        <c:tickLblPos val="nextTo"/>
        <c:crossAx val="138615296"/>
        <c:crosses val="autoZero"/>
        <c:crossBetween val="between"/>
      </c:valAx>
    </c:plotArea>
    <c:legend>
      <c:legendPos val="r"/>
      <c:layout/>
      <c:overlay val="0"/>
    </c:legend>
    <c:plotVisOnly val="1"/>
    <c:dispBlanksAs val="gap"/>
    <c:showDLblsOverMax val="0"/>
  </c:chart>
  <c:txPr>
    <a:bodyPr/>
    <a:lstStyle/>
    <a:p>
      <a:pPr>
        <a:defRPr sz="1800"/>
      </a:pPr>
      <a:endParaRPr lang="uk-UA"/>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достатній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Лист1!$B$2:$B$5</c:f>
              <c:numCache>
                <c:formatCode>General</c:formatCode>
                <c:ptCount val="4"/>
                <c:pt idx="0">
                  <c:v>20</c:v>
                </c:pt>
                <c:pt idx="1">
                  <c:v>40</c:v>
                </c:pt>
                <c:pt idx="2">
                  <c:v>40</c:v>
                </c:pt>
                <c:pt idx="3">
                  <c:v>20</c:v>
                </c:pt>
              </c:numCache>
            </c:numRef>
          </c:val>
          <c:extLst xmlns:c16r2="http://schemas.microsoft.com/office/drawing/2015/06/chart">
            <c:ext xmlns:c16="http://schemas.microsoft.com/office/drawing/2014/chart" uri="{C3380CC4-5D6E-409C-BE32-E72D297353CC}">
              <c16:uniqueId val="{00000000-5458-4847-8EA4-57046D7EB340}"/>
            </c:ext>
          </c:extLst>
        </c:ser>
        <c:ser>
          <c:idx val="1"/>
          <c:order val="1"/>
          <c:tx>
            <c:strRef>
              <c:f>Лист1!$C$1</c:f>
              <c:strCache>
                <c:ptCount val="1"/>
                <c:pt idx="0">
                  <c:v>середній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Лист1!$C$2:$C$5</c:f>
              <c:numCache>
                <c:formatCode>General</c:formatCode>
                <c:ptCount val="4"/>
                <c:pt idx="0">
                  <c:v>60</c:v>
                </c:pt>
                <c:pt idx="1">
                  <c:v>40</c:v>
                </c:pt>
                <c:pt idx="2">
                  <c:v>40</c:v>
                </c:pt>
                <c:pt idx="3">
                  <c:v>60</c:v>
                </c:pt>
              </c:numCache>
            </c:numRef>
          </c:val>
          <c:extLst xmlns:c16r2="http://schemas.microsoft.com/office/drawing/2015/06/chart">
            <c:ext xmlns:c16="http://schemas.microsoft.com/office/drawing/2014/chart" uri="{C3380CC4-5D6E-409C-BE32-E72D297353CC}">
              <c16:uniqueId val="{00000001-5458-4847-8EA4-57046D7EB340}"/>
            </c:ext>
          </c:extLst>
        </c:ser>
        <c:ser>
          <c:idx val="2"/>
          <c:order val="2"/>
          <c:tx>
            <c:strRef>
              <c:f>Лист1!$D$1</c:f>
              <c:strCache>
                <c:ptCount val="1"/>
                <c:pt idx="0">
                  <c:v>початковий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Лист1!$D$2:$D$5</c:f>
              <c:numCache>
                <c:formatCode>General</c:formatCode>
                <c:ptCount val="4"/>
                <c:pt idx="0">
                  <c:v>20</c:v>
                </c:pt>
                <c:pt idx="1">
                  <c:v>20</c:v>
                </c:pt>
                <c:pt idx="2">
                  <c:v>20</c:v>
                </c:pt>
                <c:pt idx="3">
                  <c:v>20</c:v>
                </c:pt>
              </c:numCache>
            </c:numRef>
          </c:val>
          <c:extLst xmlns:c16r2="http://schemas.microsoft.com/office/drawing/2015/06/chart">
            <c:ext xmlns:c16="http://schemas.microsoft.com/office/drawing/2014/chart" uri="{C3380CC4-5D6E-409C-BE32-E72D297353CC}">
              <c16:uniqueId val="{00000002-5458-4847-8EA4-57046D7EB340}"/>
            </c:ext>
          </c:extLst>
        </c:ser>
        <c:dLbls>
          <c:showLegendKey val="0"/>
          <c:showVal val="0"/>
          <c:showCatName val="0"/>
          <c:showSerName val="0"/>
          <c:showPercent val="0"/>
          <c:showBubbleSize val="0"/>
        </c:dLbls>
        <c:gapWidth val="150"/>
        <c:axId val="138612736"/>
        <c:axId val="126566976"/>
      </c:barChart>
      <c:catAx>
        <c:axId val="138612736"/>
        <c:scaling>
          <c:orientation val="minMax"/>
        </c:scaling>
        <c:delete val="0"/>
        <c:axPos val="b"/>
        <c:numFmt formatCode="General" sourceLinked="0"/>
        <c:majorTickMark val="out"/>
        <c:minorTickMark val="none"/>
        <c:tickLblPos val="nextTo"/>
        <c:crossAx val="126566976"/>
        <c:crosses val="autoZero"/>
        <c:auto val="1"/>
        <c:lblAlgn val="ctr"/>
        <c:lblOffset val="100"/>
        <c:noMultiLvlLbl val="0"/>
      </c:catAx>
      <c:valAx>
        <c:axId val="126566976"/>
        <c:scaling>
          <c:orientation val="minMax"/>
        </c:scaling>
        <c:delete val="0"/>
        <c:axPos val="l"/>
        <c:majorGridlines/>
        <c:numFmt formatCode="General" sourceLinked="1"/>
        <c:majorTickMark val="out"/>
        <c:minorTickMark val="none"/>
        <c:tickLblPos val="nextTo"/>
        <c:crossAx val="138612736"/>
        <c:crosses val="autoZero"/>
        <c:crossBetween val="between"/>
      </c:valAx>
    </c:plotArea>
    <c:legend>
      <c:legendPos val="r"/>
      <c:layout>
        <c:manualLayout>
          <c:xMode val="edge"/>
          <c:yMode val="edge"/>
          <c:x val="0.627209181399495"/>
          <c:y val="0.29160821685904198"/>
          <c:w val="0.3539228940722034"/>
          <c:h val="0.41397731267356802"/>
        </c:manualLayout>
      </c:layout>
      <c:overlay val="0"/>
    </c:legend>
    <c:plotVisOnly val="1"/>
    <c:dispBlanksAs val="gap"/>
    <c:showDLblsOverMax val="0"/>
  </c:chart>
  <c:txPr>
    <a:bodyPr/>
    <a:lstStyle/>
    <a:p>
      <a:pPr>
        <a:defRPr sz="1800"/>
      </a:pPr>
      <a:endParaRPr lang="uk-UA"/>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достатній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Лист1!$B$2:$B$5</c:f>
              <c:numCache>
                <c:formatCode>General</c:formatCode>
                <c:ptCount val="4"/>
                <c:pt idx="0">
                  <c:v>40</c:v>
                </c:pt>
                <c:pt idx="1">
                  <c:v>40</c:v>
                </c:pt>
                <c:pt idx="2">
                  <c:v>40</c:v>
                </c:pt>
                <c:pt idx="3">
                  <c:v>40</c:v>
                </c:pt>
              </c:numCache>
            </c:numRef>
          </c:val>
          <c:extLst xmlns:c16r2="http://schemas.microsoft.com/office/drawing/2015/06/chart">
            <c:ext xmlns:c16="http://schemas.microsoft.com/office/drawing/2014/chart" uri="{C3380CC4-5D6E-409C-BE32-E72D297353CC}">
              <c16:uniqueId val="{00000000-8E44-4639-B68A-FC5B4F90D4D3}"/>
            </c:ext>
          </c:extLst>
        </c:ser>
        <c:ser>
          <c:idx val="1"/>
          <c:order val="1"/>
          <c:tx>
            <c:strRef>
              <c:f>Лист1!$C$1</c:f>
              <c:strCache>
                <c:ptCount val="1"/>
                <c:pt idx="0">
                  <c:v>середній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Лист1!$C$2:$C$5</c:f>
              <c:numCache>
                <c:formatCode>General</c:formatCode>
                <c:ptCount val="4"/>
                <c:pt idx="0">
                  <c:v>60</c:v>
                </c:pt>
                <c:pt idx="1">
                  <c:v>60</c:v>
                </c:pt>
                <c:pt idx="2">
                  <c:v>60</c:v>
                </c:pt>
                <c:pt idx="3">
                  <c:v>60</c:v>
                </c:pt>
              </c:numCache>
            </c:numRef>
          </c:val>
          <c:extLst xmlns:c16r2="http://schemas.microsoft.com/office/drawing/2015/06/chart">
            <c:ext xmlns:c16="http://schemas.microsoft.com/office/drawing/2014/chart" uri="{C3380CC4-5D6E-409C-BE32-E72D297353CC}">
              <c16:uniqueId val="{00000001-8E44-4639-B68A-FC5B4F90D4D3}"/>
            </c:ext>
          </c:extLst>
        </c:ser>
        <c:ser>
          <c:idx val="2"/>
          <c:order val="2"/>
          <c:tx>
            <c:strRef>
              <c:f>Лист1!$D$1</c:f>
              <c:strCache>
                <c:ptCount val="1"/>
                <c:pt idx="0">
                  <c:v>початковий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8E44-4639-B68A-FC5B4F90D4D3}"/>
            </c:ext>
          </c:extLst>
        </c:ser>
        <c:dLbls>
          <c:showLegendKey val="0"/>
          <c:showVal val="0"/>
          <c:showCatName val="0"/>
          <c:showSerName val="0"/>
          <c:showPercent val="0"/>
          <c:showBubbleSize val="0"/>
        </c:dLbls>
        <c:gapWidth val="150"/>
        <c:axId val="174344704"/>
        <c:axId val="126568704"/>
      </c:barChart>
      <c:catAx>
        <c:axId val="174344704"/>
        <c:scaling>
          <c:orientation val="minMax"/>
        </c:scaling>
        <c:delete val="0"/>
        <c:axPos val="b"/>
        <c:numFmt formatCode="General" sourceLinked="0"/>
        <c:majorTickMark val="out"/>
        <c:minorTickMark val="none"/>
        <c:tickLblPos val="nextTo"/>
        <c:crossAx val="126568704"/>
        <c:crosses val="autoZero"/>
        <c:auto val="1"/>
        <c:lblAlgn val="ctr"/>
        <c:lblOffset val="100"/>
        <c:noMultiLvlLbl val="0"/>
      </c:catAx>
      <c:valAx>
        <c:axId val="126568704"/>
        <c:scaling>
          <c:orientation val="minMax"/>
        </c:scaling>
        <c:delete val="0"/>
        <c:axPos val="l"/>
        <c:majorGridlines/>
        <c:numFmt formatCode="General" sourceLinked="1"/>
        <c:majorTickMark val="out"/>
        <c:minorTickMark val="none"/>
        <c:tickLblPos val="nextTo"/>
        <c:crossAx val="174344704"/>
        <c:crosses val="autoZero"/>
        <c:crossBetween val="between"/>
      </c:valAx>
    </c:plotArea>
    <c:legend>
      <c:legendPos val="r"/>
      <c:layout>
        <c:manualLayout>
          <c:xMode val="edge"/>
          <c:yMode val="edge"/>
          <c:x val="0.6051966027831428"/>
          <c:y val="0.29160821685904198"/>
          <c:w val="0.37593547268855548"/>
          <c:h val="0.43081350863893497"/>
        </c:manualLayout>
      </c:layout>
      <c:overlay val="0"/>
    </c:legend>
    <c:plotVisOnly val="1"/>
    <c:dispBlanksAs val="gap"/>
    <c:showDLblsOverMax val="0"/>
  </c:chart>
  <c:txPr>
    <a:bodyPr/>
    <a:lstStyle/>
    <a:p>
      <a:pPr>
        <a:defRPr sz="1800"/>
      </a:pPr>
      <a:endParaRPr lang="uk-UA"/>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достатній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Лист1!$B$2:$B$5</c:f>
              <c:numCache>
                <c:formatCode>General</c:formatCode>
                <c:ptCount val="4"/>
                <c:pt idx="0">
                  <c:v>40</c:v>
                </c:pt>
                <c:pt idx="1">
                  <c:v>40</c:v>
                </c:pt>
                <c:pt idx="2">
                  <c:v>40</c:v>
                </c:pt>
                <c:pt idx="3">
                  <c:v>60</c:v>
                </c:pt>
              </c:numCache>
            </c:numRef>
          </c:val>
          <c:extLst xmlns:c16r2="http://schemas.microsoft.com/office/drawing/2015/06/chart">
            <c:ext xmlns:c16="http://schemas.microsoft.com/office/drawing/2014/chart" uri="{C3380CC4-5D6E-409C-BE32-E72D297353CC}">
              <c16:uniqueId val="{00000000-59B6-418B-8A11-3786F949FBA1}"/>
            </c:ext>
          </c:extLst>
        </c:ser>
        <c:ser>
          <c:idx val="1"/>
          <c:order val="1"/>
          <c:tx>
            <c:strRef>
              <c:f>Лист1!$C$1</c:f>
              <c:strCache>
                <c:ptCount val="1"/>
                <c:pt idx="0">
                  <c:v>середній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Лист1!$C$2:$C$5</c:f>
              <c:numCache>
                <c:formatCode>General</c:formatCode>
                <c:ptCount val="4"/>
                <c:pt idx="0">
                  <c:v>60</c:v>
                </c:pt>
                <c:pt idx="1">
                  <c:v>60</c:v>
                </c:pt>
                <c:pt idx="2">
                  <c:v>60</c:v>
                </c:pt>
                <c:pt idx="3">
                  <c:v>40</c:v>
                </c:pt>
              </c:numCache>
            </c:numRef>
          </c:val>
          <c:extLst xmlns:c16r2="http://schemas.microsoft.com/office/drawing/2015/06/chart">
            <c:ext xmlns:c16="http://schemas.microsoft.com/office/drawing/2014/chart" uri="{C3380CC4-5D6E-409C-BE32-E72D297353CC}">
              <c16:uniqueId val="{00000001-59B6-418B-8A11-3786F949FBA1}"/>
            </c:ext>
          </c:extLst>
        </c:ser>
        <c:ser>
          <c:idx val="2"/>
          <c:order val="2"/>
          <c:tx>
            <c:strRef>
              <c:f>Лист1!$D$1</c:f>
              <c:strCache>
                <c:ptCount val="1"/>
                <c:pt idx="0">
                  <c:v>початковий рівень</c:v>
                </c:pt>
              </c:strCache>
            </c:strRef>
          </c:tx>
          <c:invertIfNegative val="0"/>
          <c:cat>
            <c:strRef>
              <c:f>Лист1!$A$2:$A$5</c:f>
              <c:strCache>
                <c:ptCount val="4"/>
                <c:pt idx="0">
                  <c:v>українська мова</c:v>
                </c:pt>
                <c:pt idx="1">
                  <c:v>українська література</c:v>
                </c:pt>
                <c:pt idx="2">
                  <c:v>математика</c:v>
                </c:pt>
                <c:pt idx="3">
                  <c:v>природознавство</c:v>
                </c:pt>
              </c:strCache>
            </c:str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59B6-418B-8A11-3786F949FBA1}"/>
            </c:ext>
          </c:extLst>
        </c:ser>
        <c:dLbls>
          <c:showLegendKey val="0"/>
          <c:showVal val="0"/>
          <c:showCatName val="0"/>
          <c:showSerName val="0"/>
          <c:showPercent val="0"/>
          <c:showBubbleSize val="0"/>
        </c:dLbls>
        <c:gapWidth val="150"/>
        <c:axId val="174345216"/>
        <c:axId val="126571584"/>
      </c:barChart>
      <c:catAx>
        <c:axId val="174345216"/>
        <c:scaling>
          <c:orientation val="minMax"/>
        </c:scaling>
        <c:delete val="0"/>
        <c:axPos val="b"/>
        <c:numFmt formatCode="General" sourceLinked="0"/>
        <c:majorTickMark val="out"/>
        <c:minorTickMark val="none"/>
        <c:tickLblPos val="nextTo"/>
        <c:crossAx val="126571584"/>
        <c:crosses val="autoZero"/>
        <c:auto val="1"/>
        <c:lblAlgn val="ctr"/>
        <c:lblOffset val="100"/>
        <c:noMultiLvlLbl val="0"/>
      </c:catAx>
      <c:valAx>
        <c:axId val="126571584"/>
        <c:scaling>
          <c:orientation val="minMax"/>
        </c:scaling>
        <c:delete val="0"/>
        <c:axPos val="l"/>
        <c:majorGridlines/>
        <c:numFmt formatCode="General" sourceLinked="1"/>
        <c:majorTickMark val="out"/>
        <c:minorTickMark val="none"/>
        <c:tickLblPos val="nextTo"/>
        <c:crossAx val="174345216"/>
        <c:crosses val="autoZero"/>
        <c:crossBetween val="between"/>
      </c:valAx>
    </c:plotArea>
    <c:legend>
      <c:legendPos val="r"/>
      <c:layout>
        <c:manualLayout>
          <c:xMode val="edge"/>
          <c:yMode val="edge"/>
          <c:x val="0.627209181399495"/>
          <c:y val="0.29160821685904198"/>
          <c:w val="0.3539228940722034"/>
          <c:h val="0.43081350863893497"/>
        </c:manualLayout>
      </c:layout>
      <c:overlay val="0"/>
    </c:legend>
    <c:plotVisOnly val="1"/>
    <c:dispBlanksAs val="gap"/>
    <c:showDLblsOverMax val="0"/>
  </c:chart>
  <c:txPr>
    <a:bodyPr/>
    <a:lstStyle/>
    <a:p>
      <a:pPr>
        <a:defRPr sz="1800"/>
      </a:pPr>
      <a:endParaRPr lang="uk-UA"/>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достатній рівень</c:v>
                </c:pt>
              </c:strCache>
            </c:strRef>
          </c:tx>
          <c:invertIfNegative val="0"/>
          <c:cat>
            <c:strRef>
              <c:f>Лист1!$A$2:$A$5</c:f>
              <c:strCache>
                <c:ptCount val="3"/>
                <c:pt idx="0">
                  <c:v>українська мова</c:v>
                </c:pt>
                <c:pt idx="1">
                  <c:v>українська література</c:v>
                </c:pt>
                <c:pt idx="2">
                  <c:v>математика</c:v>
                </c:pt>
              </c:strCache>
            </c:strRef>
          </c:cat>
          <c:val>
            <c:numRef>
              <c:f>Лист1!$B$2:$B$5</c:f>
              <c:numCache>
                <c:formatCode>General</c:formatCode>
                <c:ptCount val="4"/>
                <c:pt idx="0">
                  <c:v>60</c:v>
                </c:pt>
                <c:pt idx="1">
                  <c:v>60</c:v>
                </c:pt>
                <c:pt idx="2">
                  <c:v>40</c:v>
                </c:pt>
              </c:numCache>
            </c:numRef>
          </c:val>
          <c:extLst xmlns:c16r2="http://schemas.microsoft.com/office/drawing/2015/06/chart">
            <c:ext xmlns:c16="http://schemas.microsoft.com/office/drawing/2014/chart" uri="{C3380CC4-5D6E-409C-BE32-E72D297353CC}">
              <c16:uniqueId val="{00000000-A76B-4C93-9AC2-86C138EA26B9}"/>
            </c:ext>
          </c:extLst>
        </c:ser>
        <c:ser>
          <c:idx val="1"/>
          <c:order val="1"/>
          <c:tx>
            <c:strRef>
              <c:f>Лист1!$C$1</c:f>
              <c:strCache>
                <c:ptCount val="1"/>
                <c:pt idx="0">
                  <c:v>середній рівень</c:v>
                </c:pt>
              </c:strCache>
            </c:strRef>
          </c:tx>
          <c:invertIfNegative val="0"/>
          <c:cat>
            <c:strRef>
              <c:f>Лист1!$A$2:$A$5</c:f>
              <c:strCache>
                <c:ptCount val="3"/>
                <c:pt idx="0">
                  <c:v>українська мова</c:v>
                </c:pt>
                <c:pt idx="1">
                  <c:v>українська література</c:v>
                </c:pt>
                <c:pt idx="2">
                  <c:v>математика</c:v>
                </c:pt>
              </c:strCache>
            </c:strRef>
          </c:cat>
          <c:val>
            <c:numRef>
              <c:f>Лист1!$C$2:$C$5</c:f>
              <c:numCache>
                <c:formatCode>General</c:formatCode>
                <c:ptCount val="4"/>
                <c:pt idx="0">
                  <c:v>40</c:v>
                </c:pt>
                <c:pt idx="1">
                  <c:v>40</c:v>
                </c:pt>
                <c:pt idx="2">
                  <c:v>20</c:v>
                </c:pt>
              </c:numCache>
            </c:numRef>
          </c:val>
          <c:extLst xmlns:c16r2="http://schemas.microsoft.com/office/drawing/2015/06/chart">
            <c:ext xmlns:c16="http://schemas.microsoft.com/office/drawing/2014/chart" uri="{C3380CC4-5D6E-409C-BE32-E72D297353CC}">
              <c16:uniqueId val="{00000001-A76B-4C93-9AC2-86C138EA26B9}"/>
            </c:ext>
          </c:extLst>
        </c:ser>
        <c:ser>
          <c:idx val="2"/>
          <c:order val="2"/>
          <c:tx>
            <c:strRef>
              <c:f>Лист1!$D$1</c:f>
              <c:strCache>
                <c:ptCount val="1"/>
                <c:pt idx="0">
                  <c:v>початковий рівень</c:v>
                </c:pt>
              </c:strCache>
            </c:strRef>
          </c:tx>
          <c:invertIfNegative val="0"/>
          <c:cat>
            <c:strRef>
              <c:f>Лист1!$A$2:$A$5</c:f>
              <c:strCache>
                <c:ptCount val="3"/>
                <c:pt idx="0">
                  <c:v>українська мова</c:v>
                </c:pt>
                <c:pt idx="1">
                  <c:v>українська література</c:v>
                </c:pt>
                <c:pt idx="2">
                  <c:v>математика</c:v>
                </c:pt>
              </c:strCache>
            </c:strRef>
          </c:cat>
          <c:val>
            <c:numRef>
              <c:f>Лист1!$D$2:$D$5</c:f>
              <c:numCache>
                <c:formatCode>General</c:formatCode>
                <c:ptCount val="4"/>
                <c:pt idx="0">
                  <c:v>0</c:v>
                </c:pt>
                <c:pt idx="1">
                  <c:v>0</c:v>
                </c:pt>
                <c:pt idx="2">
                  <c:v>40</c:v>
                </c:pt>
                <c:pt idx="3">
                  <c:v>5</c:v>
                </c:pt>
              </c:numCache>
            </c:numRef>
          </c:val>
          <c:extLst xmlns:c16r2="http://schemas.microsoft.com/office/drawing/2015/06/chart">
            <c:ext xmlns:c16="http://schemas.microsoft.com/office/drawing/2014/chart" uri="{C3380CC4-5D6E-409C-BE32-E72D297353CC}">
              <c16:uniqueId val="{00000002-A76B-4C93-9AC2-86C138EA26B9}"/>
            </c:ext>
          </c:extLst>
        </c:ser>
        <c:dLbls>
          <c:showLegendKey val="0"/>
          <c:showVal val="0"/>
          <c:showCatName val="0"/>
          <c:showSerName val="0"/>
          <c:showPercent val="0"/>
          <c:showBubbleSize val="0"/>
        </c:dLbls>
        <c:gapWidth val="150"/>
        <c:axId val="138613248"/>
        <c:axId val="126573312"/>
      </c:barChart>
      <c:catAx>
        <c:axId val="138613248"/>
        <c:scaling>
          <c:orientation val="minMax"/>
        </c:scaling>
        <c:delete val="0"/>
        <c:axPos val="b"/>
        <c:numFmt formatCode="General" sourceLinked="0"/>
        <c:majorTickMark val="out"/>
        <c:minorTickMark val="none"/>
        <c:tickLblPos val="nextTo"/>
        <c:crossAx val="126573312"/>
        <c:crosses val="autoZero"/>
        <c:auto val="1"/>
        <c:lblAlgn val="ctr"/>
        <c:lblOffset val="100"/>
        <c:noMultiLvlLbl val="0"/>
      </c:catAx>
      <c:valAx>
        <c:axId val="126573312"/>
        <c:scaling>
          <c:orientation val="minMax"/>
        </c:scaling>
        <c:delete val="0"/>
        <c:axPos val="l"/>
        <c:majorGridlines/>
        <c:numFmt formatCode="General" sourceLinked="1"/>
        <c:majorTickMark val="out"/>
        <c:minorTickMark val="none"/>
        <c:tickLblPos val="nextTo"/>
        <c:crossAx val="138613248"/>
        <c:crosses val="autoZero"/>
        <c:crossBetween val="between"/>
      </c:valAx>
    </c:plotArea>
    <c:legend>
      <c:legendPos val="r"/>
      <c:layout/>
      <c:overlay val="0"/>
    </c:legend>
    <c:plotVisOnly val="1"/>
    <c:dispBlanksAs val="gap"/>
    <c:showDLblsOverMax val="0"/>
  </c:chart>
  <c:txPr>
    <a:bodyPr/>
    <a:lstStyle/>
    <a:p>
      <a:pPr>
        <a:defRPr sz="1800"/>
      </a:pPr>
      <a:endParaRPr lang="uk-UA"/>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достатній рівень</c:v>
                </c:pt>
              </c:strCache>
            </c:strRef>
          </c:tx>
          <c:invertIfNegative val="0"/>
          <c:cat>
            <c:strRef>
              <c:f>Лист1!$A$2:$A$7</c:f>
              <c:strCache>
                <c:ptCount val="6"/>
                <c:pt idx="0">
                  <c:v>5-А клас</c:v>
                </c:pt>
                <c:pt idx="1">
                  <c:v>6 клас</c:v>
                </c:pt>
                <c:pt idx="2">
                  <c:v>7 клас</c:v>
                </c:pt>
                <c:pt idx="3">
                  <c:v>8-А клас</c:v>
                </c:pt>
                <c:pt idx="4">
                  <c:v>9 клас</c:v>
                </c:pt>
                <c:pt idx="5">
                  <c:v>10 клас</c:v>
                </c:pt>
              </c:strCache>
            </c:strRef>
          </c:cat>
          <c:val>
            <c:numRef>
              <c:f>Лист1!$B$2:$B$7</c:f>
              <c:numCache>
                <c:formatCode>General</c:formatCode>
                <c:ptCount val="6"/>
                <c:pt idx="0">
                  <c:v>12.5</c:v>
                </c:pt>
                <c:pt idx="1">
                  <c:v>20</c:v>
                </c:pt>
                <c:pt idx="2">
                  <c:v>60</c:v>
                </c:pt>
                <c:pt idx="3">
                  <c:v>40</c:v>
                </c:pt>
                <c:pt idx="4">
                  <c:v>80</c:v>
                </c:pt>
                <c:pt idx="5">
                  <c:v>40</c:v>
                </c:pt>
              </c:numCache>
            </c:numRef>
          </c:val>
          <c:extLst xmlns:c16r2="http://schemas.microsoft.com/office/drawing/2015/06/chart">
            <c:ext xmlns:c16="http://schemas.microsoft.com/office/drawing/2014/chart" uri="{C3380CC4-5D6E-409C-BE32-E72D297353CC}">
              <c16:uniqueId val="{00000000-58CE-4FD4-85EE-09E6B2D9BC2A}"/>
            </c:ext>
          </c:extLst>
        </c:ser>
        <c:ser>
          <c:idx val="1"/>
          <c:order val="1"/>
          <c:tx>
            <c:strRef>
              <c:f>Лист1!$C$1</c:f>
              <c:strCache>
                <c:ptCount val="1"/>
                <c:pt idx="0">
                  <c:v>середній рівень</c:v>
                </c:pt>
              </c:strCache>
            </c:strRef>
          </c:tx>
          <c:invertIfNegative val="0"/>
          <c:cat>
            <c:strRef>
              <c:f>Лист1!$A$2:$A$7</c:f>
              <c:strCache>
                <c:ptCount val="6"/>
                <c:pt idx="0">
                  <c:v>5-А клас</c:v>
                </c:pt>
                <c:pt idx="1">
                  <c:v>6 клас</c:v>
                </c:pt>
                <c:pt idx="2">
                  <c:v>7 клас</c:v>
                </c:pt>
                <c:pt idx="3">
                  <c:v>8-А клас</c:v>
                </c:pt>
                <c:pt idx="4">
                  <c:v>9 клас</c:v>
                </c:pt>
                <c:pt idx="5">
                  <c:v>10 клас</c:v>
                </c:pt>
              </c:strCache>
            </c:strRef>
          </c:cat>
          <c:val>
            <c:numRef>
              <c:f>Лист1!$C$2:$C$7</c:f>
              <c:numCache>
                <c:formatCode>General</c:formatCode>
                <c:ptCount val="6"/>
                <c:pt idx="0">
                  <c:v>62.5</c:v>
                </c:pt>
                <c:pt idx="1">
                  <c:v>80</c:v>
                </c:pt>
                <c:pt idx="2">
                  <c:v>40</c:v>
                </c:pt>
                <c:pt idx="3">
                  <c:v>60</c:v>
                </c:pt>
                <c:pt idx="4">
                  <c:v>20</c:v>
                </c:pt>
                <c:pt idx="5">
                  <c:v>60</c:v>
                </c:pt>
              </c:numCache>
            </c:numRef>
          </c:val>
          <c:extLst xmlns:c16r2="http://schemas.microsoft.com/office/drawing/2015/06/chart">
            <c:ext xmlns:c16="http://schemas.microsoft.com/office/drawing/2014/chart" uri="{C3380CC4-5D6E-409C-BE32-E72D297353CC}">
              <c16:uniqueId val="{00000001-58CE-4FD4-85EE-09E6B2D9BC2A}"/>
            </c:ext>
          </c:extLst>
        </c:ser>
        <c:ser>
          <c:idx val="2"/>
          <c:order val="2"/>
          <c:tx>
            <c:strRef>
              <c:f>Лист1!$D$1</c:f>
              <c:strCache>
                <c:ptCount val="1"/>
                <c:pt idx="0">
                  <c:v>початковий рівень</c:v>
                </c:pt>
              </c:strCache>
            </c:strRef>
          </c:tx>
          <c:invertIfNegative val="0"/>
          <c:cat>
            <c:strRef>
              <c:f>Лист1!$A$2:$A$7</c:f>
              <c:strCache>
                <c:ptCount val="6"/>
                <c:pt idx="0">
                  <c:v>5-А клас</c:v>
                </c:pt>
                <c:pt idx="1">
                  <c:v>6 клас</c:v>
                </c:pt>
                <c:pt idx="2">
                  <c:v>7 клас</c:v>
                </c:pt>
                <c:pt idx="3">
                  <c:v>8-А клас</c:v>
                </c:pt>
                <c:pt idx="4">
                  <c:v>9 клас</c:v>
                </c:pt>
                <c:pt idx="5">
                  <c:v>10 клас</c:v>
                </c:pt>
              </c:strCache>
            </c:strRef>
          </c:cat>
          <c:val>
            <c:numRef>
              <c:f>Лист1!$D$2:$D$7</c:f>
              <c:numCache>
                <c:formatCode>General</c:formatCode>
                <c:ptCount val="6"/>
                <c:pt idx="0">
                  <c:v>25</c:v>
                </c:pt>
              </c:numCache>
            </c:numRef>
          </c:val>
          <c:extLst xmlns:c16r2="http://schemas.microsoft.com/office/drawing/2015/06/chart">
            <c:ext xmlns:c16="http://schemas.microsoft.com/office/drawing/2014/chart" uri="{C3380CC4-5D6E-409C-BE32-E72D297353CC}">
              <c16:uniqueId val="{00000002-58CE-4FD4-85EE-09E6B2D9BC2A}"/>
            </c:ext>
          </c:extLst>
        </c:ser>
        <c:dLbls>
          <c:showLegendKey val="0"/>
          <c:showVal val="0"/>
          <c:showCatName val="0"/>
          <c:showSerName val="0"/>
          <c:showPercent val="0"/>
          <c:showBubbleSize val="0"/>
        </c:dLbls>
        <c:gapWidth val="150"/>
        <c:axId val="138615808"/>
        <c:axId val="173504704"/>
      </c:barChart>
      <c:catAx>
        <c:axId val="138615808"/>
        <c:scaling>
          <c:orientation val="minMax"/>
        </c:scaling>
        <c:delete val="0"/>
        <c:axPos val="b"/>
        <c:numFmt formatCode="General" sourceLinked="0"/>
        <c:majorTickMark val="out"/>
        <c:minorTickMark val="none"/>
        <c:tickLblPos val="nextTo"/>
        <c:crossAx val="173504704"/>
        <c:crosses val="autoZero"/>
        <c:auto val="1"/>
        <c:lblAlgn val="ctr"/>
        <c:lblOffset val="100"/>
        <c:noMultiLvlLbl val="0"/>
      </c:catAx>
      <c:valAx>
        <c:axId val="173504704"/>
        <c:scaling>
          <c:orientation val="minMax"/>
        </c:scaling>
        <c:delete val="0"/>
        <c:axPos val="l"/>
        <c:majorGridlines/>
        <c:numFmt formatCode="General" sourceLinked="1"/>
        <c:majorTickMark val="out"/>
        <c:minorTickMark val="none"/>
        <c:tickLblPos val="nextTo"/>
        <c:crossAx val="138615808"/>
        <c:crosses val="autoZero"/>
        <c:crossBetween val="between"/>
      </c:valAx>
    </c:plotArea>
    <c:legend>
      <c:legendPos val="r"/>
      <c:layout/>
      <c:overlay val="0"/>
    </c:legend>
    <c:plotVisOnly val="1"/>
    <c:dispBlanksAs val="gap"/>
    <c:showDLblsOverMax val="0"/>
  </c:chart>
  <c:txPr>
    <a:bodyPr/>
    <a:lstStyle/>
    <a:p>
      <a:pPr>
        <a:defRPr sz="1800"/>
      </a:pPr>
      <a:endParaRPr lang="uk-UA"/>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3550428"/>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5784676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99744269"/>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3370521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73491539"/>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7275788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79197269"/>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97681"/>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7892943"/>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5742688"/>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1147652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22894434"/>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9344935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28364704"/>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29533942"/>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67179376"/>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42750165"/>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6/22/2021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0407146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osvita.ua/legislation/law/2231/"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7614" y="309665"/>
            <a:ext cx="7436386" cy="6256387"/>
          </a:xfrm>
        </p:spPr>
        <p:txBody>
          <a:bodyPr>
            <a:normAutofit/>
          </a:bodyPr>
          <a:lstStyle/>
          <a:p>
            <a:pPr algn="ctr"/>
            <a:r>
              <a:rPr lang="uk-UA" sz="7300" b="1" dirty="0" smtClean="0">
                <a:solidFill>
                  <a:srgbClr val="FFFF00"/>
                </a:solidFill>
                <a:latin typeface="Batang" panose="02030600000101010101" pitchFamily="18" charset="-127"/>
                <a:ea typeface="Batang" panose="02030600000101010101" pitchFamily="18" charset="-127"/>
              </a:rPr>
              <a:t>ЗВІТ  </a:t>
            </a:r>
            <a:r>
              <a:rPr lang="uk-UA" sz="4000" b="1" dirty="0" smtClean="0">
                <a:solidFill>
                  <a:srgbClr val="FFFF00"/>
                </a:solidFill>
                <a:latin typeface="Batang" panose="02030600000101010101" pitchFamily="18" charset="-127"/>
                <a:ea typeface="Batang" panose="02030600000101010101" pitchFamily="18" charset="-127"/>
              </a:rPr>
              <a:t> </a:t>
            </a:r>
            <a:br>
              <a:rPr lang="uk-UA" sz="4000" b="1" dirty="0" smtClean="0">
                <a:solidFill>
                  <a:srgbClr val="FFFF00"/>
                </a:solidFill>
                <a:latin typeface="Batang" panose="02030600000101010101" pitchFamily="18" charset="-127"/>
                <a:ea typeface="Batang" panose="02030600000101010101" pitchFamily="18" charset="-127"/>
              </a:rPr>
            </a:br>
            <a:r>
              <a:rPr lang="uk-UA" sz="4000" b="1" dirty="0" smtClean="0">
                <a:solidFill>
                  <a:srgbClr val="FFFF00"/>
                </a:solidFill>
                <a:latin typeface="Batang" panose="02030600000101010101" pitchFamily="18" charset="-127"/>
                <a:ea typeface="Batang" panose="02030600000101010101" pitchFamily="18" charset="-127"/>
              </a:rPr>
              <a:t/>
            </a:r>
            <a:br>
              <a:rPr lang="uk-UA" sz="4000" b="1" dirty="0" smtClean="0">
                <a:solidFill>
                  <a:srgbClr val="FFFF00"/>
                </a:solidFill>
                <a:latin typeface="Batang" panose="02030600000101010101" pitchFamily="18" charset="-127"/>
                <a:ea typeface="Batang" panose="02030600000101010101" pitchFamily="18" charset="-127"/>
              </a:rPr>
            </a:br>
            <a:r>
              <a:rPr lang="uk-UA" sz="4000" b="1" dirty="0" smtClean="0">
                <a:solidFill>
                  <a:srgbClr val="FFFF00"/>
                </a:solidFill>
                <a:latin typeface="Batang" panose="02030600000101010101" pitchFamily="18" charset="-127"/>
                <a:ea typeface="Batang" panose="02030600000101010101" pitchFamily="18" charset="-127"/>
              </a:rPr>
              <a:t>2020/2021</a:t>
            </a:r>
            <a:r>
              <a:rPr lang="uk-UA" sz="4000" b="1" dirty="0">
                <a:solidFill>
                  <a:srgbClr val="FFFF00"/>
                </a:solidFill>
                <a:latin typeface="Batang" panose="02030600000101010101" pitchFamily="18" charset="-127"/>
                <a:ea typeface="Batang" panose="02030600000101010101" pitchFamily="18" charset="-127"/>
              </a:rPr>
              <a:t/>
            </a:r>
            <a:br>
              <a:rPr lang="uk-UA" sz="4000" b="1" dirty="0">
                <a:solidFill>
                  <a:srgbClr val="FFFF00"/>
                </a:solidFill>
                <a:latin typeface="Batang" panose="02030600000101010101" pitchFamily="18" charset="-127"/>
                <a:ea typeface="Batang" panose="02030600000101010101" pitchFamily="18" charset="-127"/>
              </a:rPr>
            </a:br>
            <a:r>
              <a:rPr lang="uk-UA" sz="4000" b="1" dirty="0" smtClean="0">
                <a:solidFill>
                  <a:srgbClr val="FFFF00"/>
                </a:solidFill>
                <a:latin typeface="Batang" panose="02030600000101010101" pitchFamily="18" charset="-127"/>
                <a:ea typeface="Batang" panose="02030600000101010101" pitchFamily="18" charset="-127"/>
              </a:rPr>
              <a:t/>
            </a:r>
            <a:br>
              <a:rPr lang="uk-UA" sz="4000" b="1" dirty="0" smtClean="0">
                <a:solidFill>
                  <a:srgbClr val="FFFF00"/>
                </a:solidFill>
                <a:latin typeface="Batang" panose="02030600000101010101" pitchFamily="18" charset="-127"/>
                <a:ea typeface="Batang" panose="02030600000101010101" pitchFamily="18" charset="-127"/>
              </a:rPr>
            </a:br>
            <a:r>
              <a:rPr lang="en-US" sz="4000" b="1" dirty="0" smtClean="0">
                <a:solidFill>
                  <a:srgbClr val="FFFF00"/>
                </a:solidFill>
                <a:latin typeface="Batang" panose="02030600000101010101" pitchFamily="18" charset="-127"/>
                <a:ea typeface="Batang" panose="02030600000101010101" pitchFamily="18" charset="-127"/>
              </a:rPr>
              <a:t/>
            </a:r>
            <a:br>
              <a:rPr lang="en-US" sz="4000" b="1" dirty="0" smtClean="0">
                <a:solidFill>
                  <a:srgbClr val="FFFF00"/>
                </a:solidFill>
                <a:latin typeface="Batang" panose="02030600000101010101" pitchFamily="18" charset="-127"/>
                <a:ea typeface="Batang" panose="02030600000101010101" pitchFamily="18" charset="-127"/>
              </a:rPr>
            </a:br>
            <a:r>
              <a:rPr lang="uk-UA" sz="4000" b="1" dirty="0" smtClean="0">
                <a:solidFill>
                  <a:srgbClr val="FFFF00"/>
                </a:solidFill>
                <a:latin typeface="Batang" panose="02030600000101010101" pitchFamily="18" charset="-127"/>
                <a:ea typeface="Batang" panose="02030600000101010101" pitchFamily="18" charset="-127"/>
              </a:rPr>
              <a:t>Тернопільська спеціальна загальноосвітня школа</a:t>
            </a:r>
            <a:br>
              <a:rPr lang="uk-UA" sz="4000" b="1" dirty="0" smtClean="0">
                <a:solidFill>
                  <a:srgbClr val="FFFF00"/>
                </a:solidFill>
                <a:latin typeface="Batang" panose="02030600000101010101" pitchFamily="18" charset="-127"/>
                <a:ea typeface="Batang" panose="02030600000101010101" pitchFamily="18" charset="-127"/>
              </a:rPr>
            </a:br>
            <a:endParaRPr lang="uk-UA" sz="4000" dirty="0">
              <a:solidFill>
                <a:srgbClr val="FFFF00"/>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2036" y="835648"/>
            <a:ext cx="1891368" cy="1891368"/>
          </a:xfrm>
          <a:prstGeom prst="rect">
            <a:avLst/>
          </a:prstGeom>
        </p:spPr>
      </p:pic>
    </p:spTree>
    <p:custDataLst>
      <p:tags r:id="rId1"/>
    </p:custDataLst>
    <p:extLst>
      <p:ext uri="{BB962C8B-B14F-4D97-AF65-F5344CB8AC3E}">
        <p14:creationId xmlns:p14="http://schemas.microsoft.com/office/powerpoint/2010/main" val="3979023553"/>
      </p:ext>
    </p:extLst>
  </p:cSld>
  <p:clrMapOvr>
    <a:masterClrMapping/>
  </p:clrMapOvr>
  <mc:AlternateContent xmlns:mc="http://schemas.openxmlformats.org/markup-compatibility/2006" xmlns:p14="http://schemas.microsoft.com/office/powerpoint/2010/main">
    <mc:Choice Requires="p14">
      <p:transition spd="slow" p14:dur="800" advClick="0" advTm="3104">
        <p:circle/>
      </p:transition>
    </mc:Choice>
    <mc:Fallback xmlns="">
      <p:transition spd="slow" advClick="0" advTm="3104">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ext uri="{E180D4A7-C9FB-4DFB-919C-405C955672EB}">
      <p14:showEvtLst xmlns:p14="http://schemas.microsoft.com/office/powerpoint/2010/main">
        <p14:playEvt time="7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pic>
        <p:nvPicPr>
          <p:cNvPr id="5"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900" y="2258569"/>
            <a:ext cx="5000141" cy="3857251"/>
          </a:xfrm>
          <a:prstGeom prst="rect">
            <a:avLst/>
          </a:prstGeom>
        </p:spPr>
      </p:pic>
      <p:sp>
        <p:nvSpPr>
          <p:cNvPr id="2" name="Прямоугольник 1"/>
          <p:cNvSpPr/>
          <p:nvPr/>
        </p:nvSpPr>
        <p:spPr>
          <a:xfrm>
            <a:off x="281551" y="319007"/>
            <a:ext cx="8978685" cy="369332"/>
          </a:xfrm>
          <a:prstGeom prst="rect">
            <a:avLst/>
          </a:prstGeom>
        </p:spPr>
        <p:txBody>
          <a:bodyPr wrap="square">
            <a:spAutoFit/>
          </a:bodyPr>
          <a:lstStyle/>
          <a:p>
            <a:r>
              <a:rPr lang="uk-UA" b="1" dirty="0" smtClean="0">
                <a:solidFill>
                  <a:srgbClr val="FFFF00"/>
                </a:solidFill>
              </a:rPr>
              <a:t>Участь закладу в ХІІ Міжнародній виставці </a:t>
            </a:r>
            <a:r>
              <a:rPr lang="uk-UA" b="1" dirty="0">
                <a:solidFill>
                  <a:srgbClr val="FFFF00"/>
                </a:solidFill>
              </a:rPr>
              <a:t>«Сучасні заклади освіти-2021»</a:t>
            </a:r>
          </a:p>
        </p:txBody>
      </p:sp>
      <p:sp>
        <p:nvSpPr>
          <p:cNvPr id="6" name="Текст 3"/>
          <p:cNvSpPr txBox="1">
            <a:spLocks/>
          </p:cNvSpPr>
          <p:nvPr/>
        </p:nvSpPr>
        <p:spPr>
          <a:xfrm>
            <a:off x="371958" y="1707308"/>
            <a:ext cx="5021451" cy="4602241"/>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uk-UA" sz="1400" b="1" noProof="1" smtClean="0"/>
              <a:t>Із 26 по 28 травня 2021 року в Київському Палаці Спорту</a:t>
            </a:r>
            <a:r>
              <a:rPr lang="uk-UA" sz="1400" noProof="1" smtClean="0"/>
              <a:t> проходила </a:t>
            </a:r>
            <a:r>
              <a:rPr lang="uk-UA" sz="1400" b="1" noProof="1" smtClean="0"/>
              <a:t>XII Міжнародна виставка «Сучасні заклади освіти-2021».</a:t>
            </a:r>
          </a:p>
          <a:p>
            <a:r>
              <a:rPr lang="uk-UA" sz="1400" b="1" noProof="1" smtClean="0"/>
              <a:t> </a:t>
            </a:r>
            <a:r>
              <a:rPr lang="uk-UA" sz="1400" noProof="1" smtClean="0"/>
              <a:t>Організаторами виставки були Компанія «Виставковий Світ» за підтримки Міністерства освіти і науки України, Національної академії педагогічних наук України.</a:t>
            </a:r>
          </a:p>
          <a:p>
            <a:r>
              <a:rPr lang="uk-UA" sz="1400" noProof="1" smtClean="0"/>
              <a:t>375 закладів освіти подали на виставку свої матеріали. Загалом на виставці було представлено 583 учасники закладів освіти різного ступеня.</a:t>
            </a:r>
          </a:p>
          <a:p>
            <a:r>
              <a:rPr lang="uk-UA" sz="1400" noProof="1" smtClean="0"/>
              <a:t>Тернопільська спеціальна школа  здобула срібну медаль у номінації «Сучасна інклюзивна освіта: кращі практики, розробки і підготовка кадрів».</a:t>
            </a:r>
          </a:p>
          <a:p>
            <a:r>
              <a:rPr lang="uk-UA" sz="1400" noProof="1" smtClean="0"/>
              <a:t> У статті «Формування життєвих компетенцій у дітей з інтелектуальними порушеннями в умовах НУШ» презентувала свій досвід роботи.</a:t>
            </a:r>
          </a:p>
          <a:p>
            <a:endParaRPr lang="ru-RU" sz="1400" dirty="0"/>
          </a:p>
        </p:txBody>
      </p:sp>
    </p:spTree>
    <p:extLst>
      <p:ext uri="{BB962C8B-B14F-4D97-AF65-F5344CB8AC3E}">
        <p14:creationId xmlns:p14="http://schemas.microsoft.com/office/powerpoint/2010/main" val="137508468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447" y="916087"/>
            <a:ext cx="3449344" cy="561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247972" y="916087"/>
            <a:ext cx="5618136" cy="4553084"/>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1800" noProof="1" smtClean="0">
                <a:latin typeface="Times New Roman" panose="02020603050405020304" pitchFamily="18" charset="0"/>
                <a:cs typeface="Times New Roman" panose="02020603050405020304" pitchFamily="18" charset="0"/>
              </a:rPr>
              <a:t>8 грудня 2020 р. у вебінарі на тему: </a:t>
            </a:r>
          </a:p>
          <a:p>
            <a:endParaRPr lang="uk-UA" sz="1800" noProof="1" smtClean="0">
              <a:latin typeface="Times New Roman" panose="02020603050405020304" pitchFamily="18" charset="0"/>
              <a:cs typeface="Times New Roman" panose="02020603050405020304" pitchFamily="18" charset="0"/>
            </a:endParaRPr>
          </a:p>
          <a:p>
            <a:r>
              <a:rPr lang="uk-UA" sz="1800" noProof="1" smtClean="0">
                <a:solidFill>
                  <a:srgbClr val="FFFF00"/>
                </a:solidFill>
                <a:latin typeface="Times New Roman" panose="02020603050405020304" pitchFamily="18" charset="0"/>
                <a:cs typeface="Times New Roman" panose="02020603050405020304" pitchFamily="18" charset="0"/>
              </a:rPr>
              <a:t>«Організація роботи спеціальної школи для дітей з порушеннями інтелектуального розвитку в сучасних умовах», </a:t>
            </a:r>
            <a:r>
              <a:rPr lang="uk-UA" sz="1800" noProof="1" smtClean="0">
                <a:latin typeface="Times New Roman" panose="02020603050405020304" pitchFamily="18" charset="0"/>
                <a:cs typeface="Times New Roman" panose="02020603050405020304" pitchFamily="18" charset="0"/>
              </a:rPr>
              <a:t>проведення якого ініціювало МОН</a:t>
            </a:r>
          </a:p>
          <a:p>
            <a:endParaRPr lang="uk-UA" sz="1800" noProof="1" smtClean="0">
              <a:latin typeface="Times New Roman" panose="02020603050405020304" pitchFamily="18" charset="0"/>
              <a:cs typeface="Times New Roman" panose="02020603050405020304" pitchFamily="18" charset="0"/>
            </a:endParaRPr>
          </a:p>
          <a:p>
            <a:r>
              <a:rPr lang="uk-UA" sz="1800" noProof="1" smtClean="0">
                <a:latin typeface="Times New Roman" panose="02020603050405020304" pitchFamily="18" charset="0"/>
                <a:cs typeface="Times New Roman" panose="02020603050405020304" pitchFamily="18" charset="0"/>
              </a:rPr>
              <a:t>Директор школи Акменс Л.М. ділилася практичним досвідом роботи закладу та обговорювали проблеми спеціальної освіти.</a:t>
            </a:r>
          </a:p>
          <a:p>
            <a:r>
              <a:rPr lang="uk-UA" sz="1800" noProof="1" smtClean="0">
                <a:latin typeface="Times New Roman" panose="02020603050405020304" pitchFamily="18" charset="0"/>
                <a:cs typeface="Times New Roman" panose="02020603050405020304" pitchFamily="18" charset="0"/>
              </a:rPr>
              <a:t/>
            </a:r>
            <a:br>
              <a:rPr lang="uk-UA" sz="1800" noProof="1" smtClean="0">
                <a:latin typeface="Times New Roman" panose="02020603050405020304" pitchFamily="18" charset="0"/>
                <a:cs typeface="Times New Roman" panose="02020603050405020304" pitchFamily="18" charset="0"/>
              </a:rPr>
            </a:br>
            <a:r>
              <a:rPr lang="uk-UA" sz="1800" noProof="1" smtClean="0">
                <a:latin typeface="Times New Roman" panose="02020603050405020304" pitchFamily="18" charset="0"/>
                <a:cs typeface="Times New Roman" panose="02020603050405020304" pitchFamily="18" charset="0"/>
              </a:rPr>
              <a:t>У вебінарі брали участь представники МОН, Інституту спеціальної педагогіки АПН України, директори спеціальних шкіл України для дітей з інтелектуальними порушеннями.</a:t>
            </a:r>
            <a:br>
              <a:rPr lang="uk-UA" sz="1800" noProof="1" smtClean="0">
                <a:latin typeface="Times New Roman" panose="02020603050405020304" pitchFamily="18" charset="0"/>
                <a:cs typeface="Times New Roman" panose="02020603050405020304" pitchFamily="18" charset="0"/>
              </a:rPr>
            </a:br>
            <a:endParaRPr lang="uk-UA" sz="1800" noProof="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01578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05232" y="186967"/>
            <a:ext cx="4907113" cy="461665"/>
          </a:xfrm>
          <a:prstGeom prst="rect">
            <a:avLst/>
          </a:prstGeom>
        </p:spPr>
        <p:txBody>
          <a:bodyPr wrap="none">
            <a:spAutoFit/>
          </a:bodyPr>
          <a:lstStyle/>
          <a:p>
            <a:r>
              <a:rPr lang="uk-UA" sz="2400" b="1" dirty="0" smtClean="0">
                <a:solidFill>
                  <a:srgbClr val="FFFF00"/>
                </a:solidFill>
              </a:rPr>
              <a:t>Реалізація освітньої програми</a:t>
            </a:r>
            <a:endParaRPr lang="uk-UA" sz="24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
        <p:nvSpPr>
          <p:cNvPr id="4" name="Текст 3"/>
          <p:cNvSpPr txBox="1">
            <a:spLocks/>
          </p:cNvSpPr>
          <p:nvPr/>
        </p:nvSpPr>
        <p:spPr>
          <a:xfrm>
            <a:off x="366430" y="943666"/>
            <a:ext cx="5470902" cy="3508859"/>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uk-UA" sz="1400" dirty="0" smtClean="0"/>
              <a:t>У школі навчається 100 учнів, з них 16 учнів на індивідуальній формі навчання (педагогічний патронаж). 64 учні навчаються за програмою для учнів з інтелектуальними порушеннями легкого ступеня, </a:t>
            </a:r>
          </a:p>
          <a:p>
            <a:r>
              <a:rPr lang="uk-UA" sz="1400" dirty="0" smtClean="0"/>
              <a:t> 36 учнів за програмою для учнів з інтелектуальними порушеннями помірного ступеня.</a:t>
            </a:r>
          </a:p>
          <a:p>
            <a:r>
              <a:rPr lang="uk-UA" sz="1400" dirty="0" smtClean="0"/>
              <a:t> Згідно плану роботи школи, на виконання </a:t>
            </a:r>
            <a:r>
              <a:rPr lang="uk-UA" sz="1400" u="sng" dirty="0" smtClean="0">
                <a:hlinkClick r:id="rId3"/>
              </a:rPr>
              <a:t>Закону України «Про освіту»</a:t>
            </a:r>
            <a:r>
              <a:rPr lang="uk-UA" sz="1400" dirty="0" smtClean="0"/>
              <a:t>, з метою реалізації Положення про внутрішню систему забезпечення якості освіти в ТСЗОШ та визначення ефективності впровадження і функціонування внутрішньої системи забезпечення якості освіти, проведено моніторинг  рівнів знань  учнів, який визначив пріоритетні напрямки роботи на наступні роки.</a:t>
            </a:r>
            <a:endParaRPr lang="uk-UA" sz="1400" dirty="0"/>
          </a:p>
        </p:txBody>
      </p:sp>
      <p:sp>
        <p:nvSpPr>
          <p:cNvPr id="5" name="Прямоугольник 4"/>
          <p:cNvSpPr/>
          <p:nvPr/>
        </p:nvSpPr>
        <p:spPr>
          <a:xfrm>
            <a:off x="602496" y="4452525"/>
            <a:ext cx="10626025" cy="1600438"/>
          </a:xfrm>
          <a:prstGeom prst="rect">
            <a:avLst/>
          </a:prstGeom>
        </p:spPr>
        <p:txBody>
          <a:bodyPr wrap="square">
            <a:spAutoFit/>
          </a:bodyPr>
          <a:lstStyle/>
          <a:p>
            <a:r>
              <a:rPr lang="uk-UA" sz="1600" dirty="0">
                <a:latin typeface="Times New Roman" pitchFamily="18" charset="0"/>
                <a:cs typeface="Times New Roman" pitchFamily="18" charset="0"/>
              </a:rPr>
              <a:t>Освітня програма Тернопільської спеціальної загальноосвітньої школи Тернопільської міської ради Тернопільської області розроблена на виконання Закону України «Про освіту». Відповідно до наказу  Міністерства освіти і науки України «Про затвердження типової освітньої програми початкової освіти спеціальних закладів загальної середньої освіти для дітей з особливими освітніми потребами» від 26.07.2018 р. № 814 було складено робочі навчальні плани для дітей з інтелектуальними </a:t>
            </a:r>
            <a:r>
              <a:rPr lang="uk-UA" sz="1600" dirty="0" smtClean="0">
                <a:latin typeface="Times New Roman" pitchFamily="18" charset="0"/>
                <a:cs typeface="Times New Roman" pitchFamily="18" charset="0"/>
              </a:rPr>
              <a:t>порушеннями.</a:t>
            </a:r>
            <a:endParaRPr lang="ru-RU" sz="1600"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397309043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44626" y="34848"/>
            <a:ext cx="9004453" cy="1200329"/>
          </a:xfrm>
          <a:prstGeom prst="rect">
            <a:avLst/>
          </a:prstGeom>
        </p:spPr>
        <p:txBody>
          <a:bodyPr wrap="square">
            <a:spAutoFit/>
          </a:bodyPr>
          <a:lstStyle/>
          <a:p>
            <a:pPr algn="ctr"/>
            <a:r>
              <a:rPr lang="uk-UA" b="1" dirty="0">
                <a:solidFill>
                  <a:srgbClr val="FFFF00"/>
                </a:solidFill>
              </a:rPr>
              <a:t>Моніторинг навчальних досягнень учнів 5-10 класів</a:t>
            </a:r>
          </a:p>
          <a:p>
            <a:pPr algn="ctr"/>
            <a:r>
              <a:rPr lang="uk-UA" b="1" i="1" dirty="0">
                <a:solidFill>
                  <a:srgbClr val="FFFF00"/>
                </a:solidFill>
              </a:rPr>
              <a:t>з інтелектуальними порушеннями легкого ступеня</a:t>
            </a:r>
            <a:endParaRPr lang="uk-UA" b="1" dirty="0">
              <a:solidFill>
                <a:srgbClr val="FFFF00"/>
              </a:solidFill>
            </a:endParaRPr>
          </a:p>
          <a:p>
            <a:pPr algn="ctr"/>
            <a:r>
              <a:rPr lang="uk-UA" b="1" dirty="0">
                <a:solidFill>
                  <a:srgbClr val="FFFF00"/>
                </a:solidFill>
              </a:rPr>
              <a:t>за 2020-2021 н. р.</a:t>
            </a:r>
          </a:p>
          <a:p>
            <a:pPr algn="ctr"/>
            <a:r>
              <a:rPr lang="uk-UA" dirty="0"/>
              <a:t> </a:t>
            </a:r>
          </a:p>
        </p:txBody>
      </p:sp>
      <p:graphicFrame>
        <p:nvGraphicFramePr>
          <p:cNvPr id="4" name="Таблица 3"/>
          <p:cNvGraphicFramePr>
            <a:graphicFrameLocks noGrp="1"/>
          </p:cNvGraphicFramePr>
          <p:nvPr>
            <p:extLst>
              <p:ext uri="{D42A27DB-BD31-4B8C-83A1-F6EECF244321}">
                <p14:modId xmlns:p14="http://schemas.microsoft.com/office/powerpoint/2010/main" val="3199929491"/>
              </p:ext>
            </p:extLst>
          </p:nvPr>
        </p:nvGraphicFramePr>
        <p:xfrm>
          <a:off x="92992" y="1917859"/>
          <a:ext cx="6098487" cy="4676712"/>
        </p:xfrm>
        <a:graphic>
          <a:graphicData uri="http://schemas.openxmlformats.org/drawingml/2006/table">
            <a:tbl>
              <a:tblPr firstRow="1" firstCol="1" bandRow="1">
                <a:tableStyleId>{5C22544A-7EE6-4342-B048-85BDC9FD1C3A}</a:tableStyleId>
              </a:tblPr>
              <a:tblGrid>
                <a:gridCol w="665197">
                  <a:extLst>
                    <a:ext uri="{9D8B030D-6E8A-4147-A177-3AD203B41FA5}">
                      <a16:colId xmlns="" xmlns:a16="http://schemas.microsoft.com/office/drawing/2014/main" val="20000"/>
                    </a:ext>
                  </a:extLst>
                </a:gridCol>
                <a:gridCol w="666770">
                  <a:extLst>
                    <a:ext uri="{9D8B030D-6E8A-4147-A177-3AD203B41FA5}">
                      <a16:colId xmlns="" xmlns:a16="http://schemas.microsoft.com/office/drawing/2014/main" val="20001"/>
                    </a:ext>
                  </a:extLst>
                </a:gridCol>
                <a:gridCol w="836315">
                  <a:extLst>
                    <a:ext uri="{9D8B030D-6E8A-4147-A177-3AD203B41FA5}">
                      <a16:colId xmlns="" xmlns:a16="http://schemas.microsoft.com/office/drawing/2014/main" val="20002"/>
                    </a:ext>
                  </a:extLst>
                </a:gridCol>
                <a:gridCol w="665197">
                  <a:extLst>
                    <a:ext uri="{9D8B030D-6E8A-4147-A177-3AD203B41FA5}">
                      <a16:colId xmlns="" xmlns:a16="http://schemas.microsoft.com/office/drawing/2014/main" val="20003"/>
                    </a:ext>
                  </a:extLst>
                </a:gridCol>
                <a:gridCol w="651036">
                  <a:extLst>
                    <a:ext uri="{9D8B030D-6E8A-4147-A177-3AD203B41FA5}">
                      <a16:colId xmlns="" xmlns:a16="http://schemas.microsoft.com/office/drawing/2014/main" val="20004"/>
                    </a:ext>
                  </a:extLst>
                </a:gridCol>
                <a:gridCol w="651036">
                  <a:extLst>
                    <a:ext uri="{9D8B030D-6E8A-4147-A177-3AD203B41FA5}">
                      <a16:colId xmlns="" xmlns:a16="http://schemas.microsoft.com/office/drawing/2014/main" val="20005"/>
                    </a:ext>
                  </a:extLst>
                </a:gridCol>
                <a:gridCol w="656540">
                  <a:extLst>
                    <a:ext uri="{9D8B030D-6E8A-4147-A177-3AD203B41FA5}">
                      <a16:colId xmlns="" xmlns:a16="http://schemas.microsoft.com/office/drawing/2014/main" val="20006"/>
                    </a:ext>
                  </a:extLst>
                </a:gridCol>
                <a:gridCol w="656540">
                  <a:extLst>
                    <a:ext uri="{9D8B030D-6E8A-4147-A177-3AD203B41FA5}">
                      <a16:colId xmlns="" xmlns:a16="http://schemas.microsoft.com/office/drawing/2014/main" val="20007"/>
                    </a:ext>
                  </a:extLst>
                </a:gridCol>
                <a:gridCol w="649856">
                  <a:extLst>
                    <a:ext uri="{9D8B030D-6E8A-4147-A177-3AD203B41FA5}">
                      <a16:colId xmlns="" xmlns:a16="http://schemas.microsoft.com/office/drawing/2014/main" val="20008"/>
                    </a:ext>
                  </a:extLst>
                </a:gridCol>
              </a:tblGrid>
              <a:tr h="713412">
                <a:tc rowSpan="2">
                  <a:txBody>
                    <a:bodyPr/>
                    <a:lstStyle/>
                    <a:p>
                      <a:pPr algn="ctr">
                        <a:spcAft>
                          <a:spcPts val="0"/>
                        </a:spcAft>
                      </a:pPr>
                      <a:r>
                        <a:rPr lang="uk-UA" sz="1300" dirty="0">
                          <a:effectLst/>
                        </a:rPr>
                        <a:t>клас</a:t>
                      </a:r>
                      <a:endParaRPr lang="uk-UA" sz="1000" dirty="0">
                        <a:effectLst/>
                        <a:latin typeface="Calibri"/>
                        <a:ea typeface="Calibri"/>
                        <a:cs typeface="Times New Roman"/>
                      </a:endParaRPr>
                    </a:p>
                  </a:txBody>
                  <a:tcPr marL="64808" marR="64808" marT="0" marB="0" anchor="ctr"/>
                </a:tc>
                <a:tc rowSpan="2">
                  <a:txBody>
                    <a:bodyPr/>
                    <a:lstStyle/>
                    <a:p>
                      <a:pPr algn="ctr">
                        <a:spcAft>
                          <a:spcPts val="0"/>
                        </a:spcAft>
                      </a:pPr>
                      <a:r>
                        <a:rPr lang="uk-UA" sz="1300">
                          <a:effectLst/>
                        </a:rPr>
                        <a:t>к - сть учнів</a:t>
                      </a:r>
                      <a:endParaRPr lang="uk-UA" sz="1000">
                        <a:effectLst/>
                      </a:endParaRPr>
                    </a:p>
                    <a:p>
                      <a:pPr algn="ctr">
                        <a:spcAft>
                          <a:spcPts val="0"/>
                        </a:spcAft>
                      </a:pPr>
                      <a:r>
                        <a:rPr lang="uk-UA" sz="1300">
                          <a:effectLst/>
                        </a:rPr>
                        <a:t>ЛРВ/ПРВ</a:t>
                      </a:r>
                      <a:endParaRPr lang="uk-UA" sz="1000">
                        <a:effectLst/>
                        <a:latin typeface="Calibri"/>
                        <a:ea typeface="Calibri"/>
                        <a:cs typeface="Times New Roman"/>
                      </a:endParaRPr>
                    </a:p>
                  </a:txBody>
                  <a:tcPr marL="64808" marR="64808" marT="0" marB="0" anchor="ctr"/>
                </a:tc>
                <a:tc rowSpan="2">
                  <a:txBody>
                    <a:bodyPr/>
                    <a:lstStyle/>
                    <a:p>
                      <a:pPr algn="ctr">
                        <a:spcAft>
                          <a:spcPts val="0"/>
                        </a:spcAft>
                      </a:pPr>
                      <a:r>
                        <a:rPr lang="uk-UA" sz="1300">
                          <a:effectLst/>
                        </a:rPr>
                        <a:t>вчитель</a:t>
                      </a:r>
                      <a:endParaRPr lang="uk-UA" sz="1000">
                        <a:effectLst/>
                        <a:latin typeface="Calibri"/>
                        <a:ea typeface="Calibri"/>
                        <a:cs typeface="Times New Roman"/>
                      </a:endParaRPr>
                    </a:p>
                  </a:txBody>
                  <a:tcPr marL="64808" marR="64808" marT="0" marB="0" anchor="ctr"/>
                </a:tc>
                <a:tc gridSpan="5">
                  <a:txBody>
                    <a:bodyPr/>
                    <a:lstStyle/>
                    <a:p>
                      <a:pPr algn="ctr">
                        <a:spcAft>
                          <a:spcPts val="0"/>
                        </a:spcAft>
                      </a:pPr>
                      <a:r>
                        <a:rPr lang="uk-UA" sz="1300" dirty="0">
                          <a:effectLst/>
                        </a:rPr>
                        <a:t>Досягнення учнів з інтелектуальними порушеннями </a:t>
                      </a:r>
                      <a:endParaRPr lang="uk-UA" sz="1000" dirty="0">
                        <a:effectLst/>
                      </a:endParaRPr>
                    </a:p>
                    <a:p>
                      <a:pPr algn="ctr">
                        <a:spcAft>
                          <a:spcPts val="0"/>
                        </a:spcAft>
                      </a:pPr>
                      <a:r>
                        <a:rPr lang="uk-UA" sz="1300" dirty="0">
                          <a:effectLst/>
                        </a:rPr>
                        <a:t>легкого ступеня</a:t>
                      </a:r>
                      <a:endParaRPr lang="uk-UA" sz="1000" dirty="0">
                        <a:effectLst/>
                        <a:latin typeface="Calibri"/>
                        <a:ea typeface="Calibri"/>
                        <a:cs typeface="Times New Roman"/>
                      </a:endParaRPr>
                    </a:p>
                  </a:txBody>
                  <a:tcPr marL="64808" marR="64808" marT="0" marB="0" anchor="ct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rowSpan="2">
                  <a:txBody>
                    <a:bodyPr/>
                    <a:lstStyle/>
                    <a:p>
                      <a:pPr algn="ctr">
                        <a:spcAft>
                          <a:spcPts val="0"/>
                        </a:spcAft>
                      </a:pPr>
                      <a:r>
                        <a:rPr lang="uk-UA" sz="1300" dirty="0">
                          <a:effectLst/>
                        </a:rPr>
                        <a:t>Примітка</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0"/>
                  </a:ext>
                </a:extLst>
              </a:tr>
              <a:tr h="891765">
                <a:tc vMerge="1">
                  <a:txBody>
                    <a:bodyPr/>
                    <a:lstStyle/>
                    <a:p>
                      <a:endParaRPr lang="uk-UA"/>
                    </a:p>
                  </a:txBody>
                  <a:tcPr/>
                </a:tc>
                <a:tc vMerge="1">
                  <a:txBody>
                    <a:bodyPr/>
                    <a:lstStyle/>
                    <a:p>
                      <a:endParaRPr lang="uk-UA"/>
                    </a:p>
                  </a:txBody>
                  <a:tcPr/>
                </a:tc>
                <a:tc vMerge="1">
                  <a:txBody>
                    <a:bodyPr/>
                    <a:lstStyle/>
                    <a:p>
                      <a:endParaRPr lang="uk-UA"/>
                    </a:p>
                  </a:txBody>
                  <a:tcPr/>
                </a:tc>
                <a:tc>
                  <a:txBody>
                    <a:bodyPr/>
                    <a:lstStyle/>
                    <a:p>
                      <a:pPr algn="ctr">
                        <a:spcAft>
                          <a:spcPts val="0"/>
                        </a:spcAft>
                      </a:pPr>
                      <a:r>
                        <a:rPr lang="uk-UA" sz="1300">
                          <a:effectLst/>
                        </a:rPr>
                        <a:t>Достатній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Середній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Якісний показник</a:t>
                      </a:r>
                      <a:endParaRPr lang="uk-UA" sz="1000" dirty="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Початковий</a:t>
                      </a:r>
                      <a:endParaRPr lang="uk-UA" sz="1000">
                        <a:effectLst/>
                      </a:endParaRPr>
                    </a:p>
                    <a:p>
                      <a:pPr algn="ctr">
                        <a:spcAft>
                          <a:spcPts val="0"/>
                        </a:spcAft>
                      </a:pPr>
                      <a:r>
                        <a:rPr lang="uk-UA" sz="1300">
                          <a:effectLst/>
                        </a:rPr>
                        <a:t>рівень</a:t>
                      </a:r>
                      <a:endParaRPr lang="uk-UA" sz="1000">
                        <a:effectLst/>
                        <a:latin typeface="Calibri"/>
                        <a:ea typeface="Calibri"/>
                        <a:cs typeface="Times New Roman"/>
                      </a:endParaRPr>
                    </a:p>
                  </a:txBody>
                  <a:tcPr marL="64808" marR="64808" marT="0" marB="0" anchor="ctr"/>
                </a:tc>
                <a:tc vMerge="1">
                  <a:txBody>
                    <a:bodyPr/>
                    <a:lstStyle/>
                    <a:p>
                      <a:endParaRPr lang="uk-UA"/>
                    </a:p>
                  </a:txBody>
                  <a:tcPr/>
                </a:tc>
                <a:extLst>
                  <a:ext uri="{0D108BD9-81ED-4DB2-BD59-A6C34878D82A}">
                    <a16:rowId xmlns="" xmlns:a16="http://schemas.microsoft.com/office/drawing/2014/main" val="10001"/>
                  </a:ext>
                </a:extLst>
              </a:tr>
              <a:tr h="535059">
                <a:tc>
                  <a:txBody>
                    <a:bodyPr/>
                    <a:lstStyle/>
                    <a:p>
                      <a:pPr algn="ctr">
                        <a:spcAft>
                          <a:spcPts val="0"/>
                        </a:spcAft>
                      </a:pPr>
                      <a:r>
                        <a:rPr lang="uk-UA" sz="1300">
                          <a:effectLst/>
                        </a:rPr>
                        <a:t>5-А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8</a:t>
                      </a:r>
                      <a:r>
                        <a:rPr lang="uk-UA" sz="1300">
                          <a:effectLst/>
                        </a:rPr>
                        <a:t>/</a:t>
                      </a:r>
                      <a:r>
                        <a:rPr lang="en-US"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Роговська Л.Р.</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12,5%</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62,5%</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25%</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2"/>
                  </a:ext>
                </a:extLst>
              </a:tr>
              <a:tr h="356706">
                <a:tc>
                  <a:txBody>
                    <a:bodyPr/>
                    <a:lstStyle/>
                    <a:p>
                      <a:pPr algn="ctr">
                        <a:spcAft>
                          <a:spcPts val="0"/>
                        </a:spcAft>
                      </a:pPr>
                      <a:r>
                        <a:rPr lang="uk-UA" sz="1300" dirty="0">
                          <a:effectLst/>
                        </a:rPr>
                        <a:t>6</a:t>
                      </a:r>
                      <a:endParaRPr lang="uk-UA" sz="1000" dirty="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Чубата Г.М.</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80%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3"/>
                  </a:ext>
                </a:extLst>
              </a:tr>
              <a:tr h="535059">
                <a:tc>
                  <a:txBody>
                    <a:bodyPr/>
                    <a:lstStyle/>
                    <a:p>
                      <a:pPr algn="ctr">
                        <a:spcAft>
                          <a:spcPts val="0"/>
                        </a:spcAft>
                      </a:pPr>
                      <a:r>
                        <a:rPr lang="uk-UA" sz="1300">
                          <a:effectLst/>
                        </a:rPr>
                        <a:t>7</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Мостецька О.І.</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4"/>
                  </a:ext>
                </a:extLst>
              </a:tr>
              <a:tr h="535059">
                <a:tc>
                  <a:txBody>
                    <a:bodyPr/>
                    <a:lstStyle/>
                    <a:p>
                      <a:pPr algn="ctr">
                        <a:spcAft>
                          <a:spcPts val="0"/>
                        </a:spcAft>
                      </a:pPr>
                      <a:r>
                        <a:rPr lang="uk-UA" sz="1300">
                          <a:effectLst/>
                        </a:rPr>
                        <a:t>8-А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Роговська Л.Р.</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5"/>
                  </a:ext>
                </a:extLst>
              </a:tr>
              <a:tr h="535059">
                <a:tc>
                  <a:txBody>
                    <a:bodyPr/>
                    <a:lstStyle/>
                    <a:p>
                      <a:pPr algn="ctr">
                        <a:spcAft>
                          <a:spcPts val="0"/>
                        </a:spcAft>
                      </a:pPr>
                      <a:r>
                        <a:rPr lang="uk-UA" sz="1300">
                          <a:effectLst/>
                        </a:rPr>
                        <a:t>9</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Мостецька О.І.</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3</a:t>
                      </a:r>
                      <a:endParaRPr lang="uk-UA" sz="1000" dirty="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6"/>
                  </a:ext>
                </a:extLst>
              </a:tr>
              <a:tr h="535059">
                <a:tc>
                  <a:txBody>
                    <a:bodyPr/>
                    <a:lstStyle/>
                    <a:p>
                      <a:pPr algn="ctr">
                        <a:spcAft>
                          <a:spcPts val="0"/>
                        </a:spcAft>
                      </a:pPr>
                      <a:r>
                        <a:rPr lang="uk-UA" sz="1300">
                          <a:effectLst/>
                        </a:rPr>
                        <a:t>10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5</a:t>
                      </a:r>
                      <a:r>
                        <a:rPr lang="uk-UA" sz="1300">
                          <a:effectLst/>
                        </a:rPr>
                        <a:t>/</a:t>
                      </a:r>
                      <a:r>
                        <a:rPr lang="en-US"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Правдива Л.В.</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40%</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7"/>
                  </a:ext>
                </a:extLst>
              </a:tr>
            </a:tbl>
          </a:graphicData>
        </a:graphic>
      </p:graphicFrame>
      <p:sp>
        <p:nvSpPr>
          <p:cNvPr id="5" name="Прямоугольник 4"/>
          <p:cNvSpPr/>
          <p:nvPr/>
        </p:nvSpPr>
        <p:spPr>
          <a:xfrm>
            <a:off x="2300139" y="1419843"/>
            <a:ext cx="1686680" cy="369332"/>
          </a:xfrm>
          <a:prstGeom prst="rect">
            <a:avLst/>
          </a:prstGeom>
        </p:spPr>
        <p:txBody>
          <a:bodyPr wrap="none">
            <a:spAutoFit/>
          </a:bodyPr>
          <a:lstStyle/>
          <a:p>
            <a:pPr algn="ctr"/>
            <a:r>
              <a:rPr lang="uk-UA" b="1" u="sng" dirty="0" smtClean="0"/>
              <a:t>Математика</a:t>
            </a:r>
            <a:endParaRPr lang="uk-UA" dirty="0"/>
          </a:p>
        </p:txBody>
      </p:sp>
      <p:sp>
        <p:nvSpPr>
          <p:cNvPr id="6" name="Прямоугольник 5"/>
          <p:cNvSpPr/>
          <p:nvPr/>
        </p:nvSpPr>
        <p:spPr>
          <a:xfrm>
            <a:off x="7514785" y="1419843"/>
            <a:ext cx="2334293" cy="369332"/>
          </a:xfrm>
          <a:prstGeom prst="rect">
            <a:avLst/>
          </a:prstGeom>
        </p:spPr>
        <p:txBody>
          <a:bodyPr wrap="none">
            <a:spAutoFit/>
          </a:bodyPr>
          <a:lstStyle/>
          <a:p>
            <a:r>
              <a:rPr lang="uk-UA" b="1" u="sng" dirty="0" smtClean="0"/>
              <a:t>Природознавство</a:t>
            </a:r>
            <a:r>
              <a:rPr lang="uk-UA" u="sng" dirty="0" smtClean="0"/>
              <a:t> </a:t>
            </a:r>
            <a:endParaRPr lang="uk-UA" dirty="0"/>
          </a:p>
        </p:txBody>
      </p:sp>
      <p:graphicFrame>
        <p:nvGraphicFramePr>
          <p:cNvPr id="7" name="Таблица 6"/>
          <p:cNvGraphicFramePr>
            <a:graphicFrameLocks noGrp="1"/>
          </p:cNvGraphicFramePr>
          <p:nvPr>
            <p:extLst>
              <p:ext uri="{D42A27DB-BD31-4B8C-83A1-F6EECF244321}">
                <p14:modId xmlns:p14="http://schemas.microsoft.com/office/powerpoint/2010/main" val="98580523"/>
              </p:ext>
            </p:extLst>
          </p:nvPr>
        </p:nvGraphicFramePr>
        <p:xfrm>
          <a:off x="6345714" y="1916933"/>
          <a:ext cx="5742963" cy="4660137"/>
        </p:xfrm>
        <a:graphic>
          <a:graphicData uri="http://schemas.openxmlformats.org/drawingml/2006/table">
            <a:tbl>
              <a:tblPr firstRow="1" firstCol="1" bandRow="1">
                <a:tableStyleId>{5C22544A-7EE6-4342-B048-85BDC9FD1C3A}</a:tableStyleId>
              </a:tblPr>
              <a:tblGrid>
                <a:gridCol w="626418">
                  <a:extLst>
                    <a:ext uri="{9D8B030D-6E8A-4147-A177-3AD203B41FA5}">
                      <a16:colId xmlns="" xmlns:a16="http://schemas.microsoft.com/office/drawing/2014/main" val="20000"/>
                    </a:ext>
                  </a:extLst>
                </a:gridCol>
                <a:gridCol w="627899">
                  <a:extLst>
                    <a:ext uri="{9D8B030D-6E8A-4147-A177-3AD203B41FA5}">
                      <a16:colId xmlns="" xmlns:a16="http://schemas.microsoft.com/office/drawing/2014/main" val="20001"/>
                    </a:ext>
                  </a:extLst>
                </a:gridCol>
                <a:gridCol w="787560">
                  <a:extLst>
                    <a:ext uri="{9D8B030D-6E8A-4147-A177-3AD203B41FA5}">
                      <a16:colId xmlns="" xmlns:a16="http://schemas.microsoft.com/office/drawing/2014/main" val="20002"/>
                    </a:ext>
                  </a:extLst>
                </a:gridCol>
                <a:gridCol w="626418">
                  <a:extLst>
                    <a:ext uri="{9D8B030D-6E8A-4147-A177-3AD203B41FA5}">
                      <a16:colId xmlns="" xmlns:a16="http://schemas.microsoft.com/office/drawing/2014/main" val="20003"/>
                    </a:ext>
                  </a:extLst>
                </a:gridCol>
                <a:gridCol w="613081">
                  <a:extLst>
                    <a:ext uri="{9D8B030D-6E8A-4147-A177-3AD203B41FA5}">
                      <a16:colId xmlns="" xmlns:a16="http://schemas.microsoft.com/office/drawing/2014/main" val="20004"/>
                    </a:ext>
                  </a:extLst>
                </a:gridCol>
                <a:gridCol w="613081">
                  <a:extLst>
                    <a:ext uri="{9D8B030D-6E8A-4147-A177-3AD203B41FA5}">
                      <a16:colId xmlns="" xmlns:a16="http://schemas.microsoft.com/office/drawing/2014/main" val="20005"/>
                    </a:ext>
                  </a:extLst>
                </a:gridCol>
                <a:gridCol w="618268">
                  <a:extLst>
                    <a:ext uri="{9D8B030D-6E8A-4147-A177-3AD203B41FA5}">
                      <a16:colId xmlns="" xmlns:a16="http://schemas.microsoft.com/office/drawing/2014/main" val="20006"/>
                    </a:ext>
                  </a:extLst>
                </a:gridCol>
                <a:gridCol w="618268">
                  <a:extLst>
                    <a:ext uri="{9D8B030D-6E8A-4147-A177-3AD203B41FA5}">
                      <a16:colId xmlns="" xmlns:a16="http://schemas.microsoft.com/office/drawing/2014/main" val="20007"/>
                    </a:ext>
                  </a:extLst>
                </a:gridCol>
                <a:gridCol w="611970">
                  <a:extLst>
                    <a:ext uri="{9D8B030D-6E8A-4147-A177-3AD203B41FA5}">
                      <a16:colId xmlns="" xmlns:a16="http://schemas.microsoft.com/office/drawing/2014/main" val="20008"/>
                    </a:ext>
                  </a:extLst>
                </a:gridCol>
              </a:tblGrid>
              <a:tr h="716945">
                <a:tc rowSpan="2">
                  <a:txBody>
                    <a:bodyPr/>
                    <a:lstStyle/>
                    <a:p>
                      <a:pPr algn="ctr">
                        <a:spcAft>
                          <a:spcPts val="0"/>
                        </a:spcAft>
                      </a:pPr>
                      <a:r>
                        <a:rPr lang="uk-UA" sz="1300" dirty="0">
                          <a:effectLst/>
                        </a:rPr>
                        <a:t>клас</a:t>
                      </a:r>
                      <a:endParaRPr lang="uk-UA" sz="1000" dirty="0">
                        <a:effectLst/>
                        <a:latin typeface="Calibri"/>
                        <a:ea typeface="Calibri"/>
                        <a:cs typeface="Times New Roman"/>
                      </a:endParaRPr>
                    </a:p>
                  </a:txBody>
                  <a:tcPr marL="64808" marR="64808" marT="0" marB="0" anchor="ctr"/>
                </a:tc>
                <a:tc rowSpan="2">
                  <a:txBody>
                    <a:bodyPr/>
                    <a:lstStyle/>
                    <a:p>
                      <a:pPr algn="ctr">
                        <a:spcAft>
                          <a:spcPts val="0"/>
                        </a:spcAft>
                      </a:pPr>
                      <a:r>
                        <a:rPr lang="uk-UA" sz="1300">
                          <a:effectLst/>
                        </a:rPr>
                        <a:t>к - сть учнів</a:t>
                      </a:r>
                      <a:endParaRPr lang="uk-UA" sz="1000">
                        <a:effectLst/>
                      </a:endParaRPr>
                    </a:p>
                    <a:p>
                      <a:pPr algn="ctr">
                        <a:spcAft>
                          <a:spcPts val="0"/>
                        </a:spcAft>
                      </a:pPr>
                      <a:r>
                        <a:rPr lang="uk-UA" sz="1300">
                          <a:effectLst/>
                        </a:rPr>
                        <a:t>ЛРВ/ПРВ</a:t>
                      </a:r>
                      <a:endParaRPr lang="uk-UA" sz="1000">
                        <a:effectLst/>
                        <a:latin typeface="Calibri"/>
                        <a:ea typeface="Calibri"/>
                        <a:cs typeface="Times New Roman"/>
                      </a:endParaRPr>
                    </a:p>
                  </a:txBody>
                  <a:tcPr marL="64808" marR="64808" marT="0" marB="0" anchor="ctr"/>
                </a:tc>
                <a:tc rowSpan="2">
                  <a:txBody>
                    <a:bodyPr/>
                    <a:lstStyle/>
                    <a:p>
                      <a:pPr algn="ctr">
                        <a:spcAft>
                          <a:spcPts val="0"/>
                        </a:spcAft>
                      </a:pPr>
                      <a:r>
                        <a:rPr lang="uk-UA" sz="1300" dirty="0">
                          <a:effectLst/>
                        </a:rPr>
                        <a:t>вчитель</a:t>
                      </a:r>
                      <a:endParaRPr lang="uk-UA" sz="1000" dirty="0">
                        <a:effectLst/>
                        <a:latin typeface="Calibri"/>
                        <a:ea typeface="Calibri"/>
                        <a:cs typeface="Times New Roman"/>
                      </a:endParaRPr>
                    </a:p>
                  </a:txBody>
                  <a:tcPr marL="64808" marR="64808" marT="0" marB="0" anchor="ctr"/>
                </a:tc>
                <a:tc gridSpan="5">
                  <a:txBody>
                    <a:bodyPr/>
                    <a:lstStyle/>
                    <a:p>
                      <a:pPr algn="ctr">
                        <a:spcAft>
                          <a:spcPts val="0"/>
                        </a:spcAft>
                      </a:pPr>
                      <a:r>
                        <a:rPr lang="uk-UA" sz="1300">
                          <a:effectLst/>
                        </a:rPr>
                        <a:t>Досягнення учнів з інтелектуальними порушеннями </a:t>
                      </a:r>
                      <a:endParaRPr lang="uk-UA" sz="1000">
                        <a:effectLst/>
                      </a:endParaRPr>
                    </a:p>
                    <a:p>
                      <a:pPr algn="ctr">
                        <a:spcAft>
                          <a:spcPts val="0"/>
                        </a:spcAft>
                      </a:pPr>
                      <a:r>
                        <a:rPr lang="uk-UA" sz="1300">
                          <a:effectLst/>
                        </a:rPr>
                        <a:t>легкого ступеня</a:t>
                      </a:r>
                      <a:endParaRPr lang="uk-UA" sz="1000">
                        <a:effectLst/>
                        <a:latin typeface="Calibri"/>
                        <a:ea typeface="Calibri"/>
                        <a:cs typeface="Times New Roman"/>
                      </a:endParaRPr>
                    </a:p>
                  </a:txBody>
                  <a:tcPr marL="64808" marR="64808" marT="0" marB="0" anchor="ct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rowSpan="2">
                  <a:txBody>
                    <a:bodyPr/>
                    <a:lstStyle/>
                    <a:p>
                      <a:pPr algn="ctr">
                        <a:spcAft>
                          <a:spcPts val="0"/>
                        </a:spcAft>
                      </a:pPr>
                      <a:r>
                        <a:rPr lang="uk-UA" sz="1300" dirty="0">
                          <a:effectLst/>
                        </a:rPr>
                        <a:t>Примітка</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0"/>
                  </a:ext>
                </a:extLst>
              </a:tr>
              <a:tr h="1194907">
                <a:tc vMerge="1">
                  <a:txBody>
                    <a:bodyPr/>
                    <a:lstStyle/>
                    <a:p>
                      <a:endParaRPr lang="uk-UA"/>
                    </a:p>
                  </a:txBody>
                  <a:tcPr/>
                </a:tc>
                <a:tc vMerge="1">
                  <a:txBody>
                    <a:bodyPr/>
                    <a:lstStyle/>
                    <a:p>
                      <a:endParaRPr lang="uk-UA"/>
                    </a:p>
                  </a:txBody>
                  <a:tcPr/>
                </a:tc>
                <a:tc vMerge="1">
                  <a:txBody>
                    <a:bodyPr/>
                    <a:lstStyle/>
                    <a:p>
                      <a:endParaRPr lang="uk-UA"/>
                    </a:p>
                  </a:txBody>
                  <a:tcPr/>
                </a:tc>
                <a:tc>
                  <a:txBody>
                    <a:bodyPr/>
                    <a:lstStyle/>
                    <a:p>
                      <a:pPr algn="ctr">
                        <a:spcAft>
                          <a:spcPts val="0"/>
                        </a:spcAft>
                      </a:pPr>
                      <a:r>
                        <a:rPr lang="uk-UA" sz="1300">
                          <a:effectLst/>
                        </a:rPr>
                        <a:t>Достатній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Якісний показник</a:t>
                      </a:r>
                      <a:endParaRPr lang="uk-UA" sz="1000" dirty="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Середній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Початковий</a:t>
                      </a:r>
                      <a:endParaRPr lang="uk-UA" sz="1000">
                        <a:effectLst/>
                      </a:endParaRPr>
                    </a:p>
                    <a:p>
                      <a:pPr algn="ctr">
                        <a:spcAft>
                          <a:spcPts val="0"/>
                        </a:spcAft>
                      </a:pPr>
                      <a:r>
                        <a:rPr lang="uk-UA" sz="1300">
                          <a:effectLst/>
                        </a:rPr>
                        <a:t>рівень</a:t>
                      </a:r>
                      <a:endParaRPr lang="uk-UA" sz="1000">
                        <a:effectLst/>
                        <a:latin typeface="Calibri"/>
                        <a:ea typeface="Calibri"/>
                        <a:cs typeface="Times New Roman"/>
                      </a:endParaRPr>
                    </a:p>
                  </a:txBody>
                  <a:tcPr marL="64808" marR="64808" marT="0" marB="0" anchor="ctr"/>
                </a:tc>
                <a:tc vMerge="1">
                  <a:txBody>
                    <a:bodyPr/>
                    <a:lstStyle/>
                    <a:p>
                      <a:endParaRPr lang="uk-UA"/>
                    </a:p>
                  </a:txBody>
                  <a:tcPr/>
                </a:tc>
                <a:extLst>
                  <a:ext uri="{0D108BD9-81ED-4DB2-BD59-A6C34878D82A}">
                    <a16:rowId xmlns="" xmlns:a16="http://schemas.microsoft.com/office/drawing/2014/main" val="10001"/>
                  </a:ext>
                </a:extLst>
              </a:tr>
              <a:tr h="549657">
                <a:tc>
                  <a:txBody>
                    <a:bodyPr/>
                    <a:lstStyle/>
                    <a:p>
                      <a:pPr algn="ctr">
                        <a:spcAft>
                          <a:spcPts val="0"/>
                        </a:spcAft>
                      </a:pPr>
                      <a:r>
                        <a:rPr lang="uk-UA" sz="1300">
                          <a:effectLst/>
                        </a:rPr>
                        <a:t>5-А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8</a:t>
                      </a:r>
                      <a:r>
                        <a:rPr lang="uk-UA" sz="1300">
                          <a:effectLst/>
                        </a:rPr>
                        <a:t>/</a:t>
                      </a:r>
                      <a:r>
                        <a:rPr lang="en-US" sz="1300">
                          <a:effectLst/>
                        </a:rPr>
                        <a:t>3</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Куций В.М.</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5</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62.5%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12,5%</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2"/>
                  </a:ext>
                </a:extLst>
              </a:tr>
              <a:tr h="549657">
                <a:tc>
                  <a:txBody>
                    <a:bodyPr/>
                    <a:lstStyle/>
                    <a:p>
                      <a:pPr algn="ctr">
                        <a:spcAft>
                          <a:spcPts val="0"/>
                        </a:spcAft>
                      </a:pPr>
                      <a:r>
                        <a:rPr lang="uk-UA" sz="1300">
                          <a:effectLst/>
                        </a:rPr>
                        <a:t>6</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Куций В.М.</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4</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80%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3"/>
                  </a:ext>
                </a:extLst>
              </a:tr>
              <a:tr h="549657">
                <a:tc>
                  <a:txBody>
                    <a:bodyPr/>
                    <a:lstStyle/>
                    <a:p>
                      <a:pPr algn="ctr">
                        <a:spcAft>
                          <a:spcPts val="0"/>
                        </a:spcAft>
                      </a:pPr>
                      <a:r>
                        <a:rPr lang="uk-UA" sz="1300">
                          <a:effectLst/>
                        </a:rPr>
                        <a:t>7</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Куций В.М.</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en-US"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en-US"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2</a:t>
                      </a:r>
                      <a:r>
                        <a:rPr lang="uk-UA" sz="1300">
                          <a:effectLst/>
                        </a:rPr>
                        <a:t>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en-US"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4"/>
                  </a:ext>
                </a:extLst>
              </a:tr>
              <a:tr h="549657">
                <a:tc>
                  <a:txBody>
                    <a:bodyPr/>
                    <a:lstStyle/>
                    <a:p>
                      <a:pPr algn="ctr">
                        <a:spcAft>
                          <a:spcPts val="0"/>
                        </a:spcAft>
                      </a:pPr>
                      <a:r>
                        <a:rPr lang="uk-UA" sz="1300">
                          <a:effectLst/>
                        </a:rPr>
                        <a:t>8-А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5/1</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Куций В.М.</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5"/>
                  </a:ext>
                </a:extLst>
              </a:tr>
              <a:tr h="549657">
                <a:tc>
                  <a:txBody>
                    <a:bodyPr/>
                    <a:lstStyle/>
                    <a:p>
                      <a:pPr algn="ctr">
                        <a:spcAft>
                          <a:spcPts val="0"/>
                        </a:spcAft>
                      </a:pPr>
                      <a:r>
                        <a:rPr lang="uk-UA" sz="1300">
                          <a:effectLst/>
                        </a:rPr>
                        <a:t>9</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Куций В.М.</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6"/>
                  </a:ext>
                </a:extLst>
              </a:tr>
            </a:tbl>
          </a:graphicData>
        </a:graphic>
      </p:graphicFrame>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51415"/>
            <a:ext cx="1094582" cy="1094582"/>
          </a:xfrm>
          <a:prstGeom prst="rect">
            <a:avLst/>
          </a:prstGeom>
        </p:spPr>
      </p:pic>
    </p:spTree>
    <p:extLst>
      <p:ext uri="{BB962C8B-B14F-4D97-AF65-F5344CB8AC3E}">
        <p14:creationId xmlns:p14="http://schemas.microsoft.com/office/powerpoint/2010/main" val="153945324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44070" y="1261297"/>
            <a:ext cx="2419252" cy="369332"/>
          </a:xfrm>
          <a:prstGeom prst="rect">
            <a:avLst/>
          </a:prstGeom>
        </p:spPr>
        <p:txBody>
          <a:bodyPr wrap="none">
            <a:spAutoFit/>
          </a:bodyPr>
          <a:lstStyle/>
          <a:p>
            <a:r>
              <a:rPr lang="uk-UA" b="1" u="sng" dirty="0" smtClean="0"/>
              <a:t>   Українська </a:t>
            </a:r>
            <a:r>
              <a:rPr lang="uk-UA" b="1" u="sng" dirty="0"/>
              <a:t>мова</a:t>
            </a:r>
            <a:r>
              <a:rPr lang="uk-UA" u="sng" dirty="0"/>
              <a:t> </a:t>
            </a:r>
            <a:endParaRPr lang="uk-UA" dirty="0"/>
          </a:p>
        </p:txBody>
      </p:sp>
      <p:graphicFrame>
        <p:nvGraphicFramePr>
          <p:cNvPr id="6" name="Таблица 5"/>
          <p:cNvGraphicFramePr>
            <a:graphicFrameLocks noGrp="1"/>
          </p:cNvGraphicFramePr>
          <p:nvPr>
            <p:extLst>
              <p:ext uri="{D42A27DB-BD31-4B8C-83A1-F6EECF244321}">
                <p14:modId xmlns:p14="http://schemas.microsoft.com/office/powerpoint/2010/main" val="1723986342"/>
              </p:ext>
            </p:extLst>
          </p:nvPr>
        </p:nvGraphicFramePr>
        <p:xfrm>
          <a:off x="69741" y="1830482"/>
          <a:ext cx="5563894" cy="4711464"/>
        </p:xfrm>
        <a:graphic>
          <a:graphicData uri="http://schemas.openxmlformats.org/drawingml/2006/table">
            <a:tbl>
              <a:tblPr firstRow="1" firstCol="1" bandRow="1">
                <a:tableStyleId>{5C22544A-7EE6-4342-B048-85BDC9FD1C3A}</a:tableStyleId>
              </a:tblPr>
              <a:tblGrid>
                <a:gridCol w="535426">
                  <a:extLst>
                    <a:ext uri="{9D8B030D-6E8A-4147-A177-3AD203B41FA5}">
                      <a16:colId xmlns="" xmlns:a16="http://schemas.microsoft.com/office/drawing/2014/main" val="20000"/>
                    </a:ext>
                  </a:extLst>
                </a:gridCol>
                <a:gridCol w="531110">
                  <a:extLst>
                    <a:ext uri="{9D8B030D-6E8A-4147-A177-3AD203B41FA5}">
                      <a16:colId xmlns="" xmlns:a16="http://schemas.microsoft.com/office/drawing/2014/main" val="20001"/>
                    </a:ext>
                  </a:extLst>
                </a:gridCol>
                <a:gridCol w="917667">
                  <a:extLst>
                    <a:ext uri="{9D8B030D-6E8A-4147-A177-3AD203B41FA5}">
                      <a16:colId xmlns="" xmlns:a16="http://schemas.microsoft.com/office/drawing/2014/main" val="20002"/>
                    </a:ext>
                  </a:extLst>
                </a:gridCol>
                <a:gridCol w="595117">
                  <a:extLst>
                    <a:ext uri="{9D8B030D-6E8A-4147-A177-3AD203B41FA5}">
                      <a16:colId xmlns="" xmlns:a16="http://schemas.microsoft.com/office/drawing/2014/main" val="20003"/>
                    </a:ext>
                  </a:extLst>
                </a:gridCol>
                <a:gridCol w="595117">
                  <a:extLst>
                    <a:ext uri="{9D8B030D-6E8A-4147-A177-3AD203B41FA5}">
                      <a16:colId xmlns="" xmlns:a16="http://schemas.microsoft.com/office/drawing/2014/main" val="20004"/>
                    </a:ext>
                  </a:extLst>
                </a:gridCol>
                <a:gridCol w="595117">
                  <a:extLst>
                    <a:ext uri="{9D8B030D-6E8A-4147-A177-3AD203B41FA5}">
                      <a16:colId xmlns="" xmlns:a16="http://schemas.microsoft.com/office/drawing/2014/main" val="20005"/>
                    </a:ext>
                  </a:extLst>
                </a:gridCol>
                <a:gridCol w="600151">
                  <a:extLst>
                    <a:ext uri="{9D8B030D-6E8A-4147-A177-3AD203B41FA5}">
                      <a16:colId xmlns="" xmlns:a16="http://schemas.microsoft.com/office/drawing/2014/main" val="20006"/>
                    </a:ext>
                  </a:extLst>
                </a:gridCol>
                <a:gridCol w="600151">
                  <a:extLst>
                    <a:ext uri="{9D8B030D-6E8A-4147-A177-3AD203B41FA5}">
                      <a16:colId xmlns="" xmlns:a16="http://schemas.microsoft.com/office/drawing/2014/main" val="20007"/>
                    </a:ext>
                  </a:extLst>
                </a:gridCol>
                <a:gridCol w="594038">
                  <a:extLst>
                    <a:ext uri="{9D8B030D-6E8A-4147-A177-3AD203B41FA5}">
                      <a16:colId xmlns="" xmlns:a16="http://schemas.microsoft.com/office/drawing/2014/main" val="20008"/>
                    </a:ext>
                  </a:extLst>
                </a:gridCol>
              </a:tblGrid>
              <a:tr h="695475">
                <a:tc rowSpan="2">
                  <a:txBody>
                    <a:bodyPr/>
                    <a:lstStyle/>
                    <a:p>
                      <a:pPr algn="ctr">
                        <a:spcAft>
                          <a:spcPts val="0"/>
                        </a:spcAft>
                      </a:pPr>
                      <a:r>
                        <a:rPr lang="uk-UA" sz="1300" dirty="0">
                          <a:effectLst/>
                        </a:rPr>
                        <a:t>клас</a:t>
                      </a:r>
                      <a:endParaRPr lang="uk-UA" sz="1000" dirty="0">
                        <a:effectLst/>
                        <a:latin typeface="Calibri"/>
                        <a:ea typeface="Calibri"/>
                        <a:cs typeface="Times New Roman"/>
                      </a:endParaRPr>
                    </a:p>
                  </a:txBody>
                  <a:tcPr marL="64808" marR="64808" marT="0" marB="0" anchor="ctr"/>
                </a:tc>
                <a:tc rowSpan="2">
                  <a:txBody>
                    <a:bodyPr/>
                    <a:lstStyle/>
                    <a:p>
                      <a:pPr algn="ctr">
                        <a:spcAft>
                          <a:spcPts val="0"/>
                        </a:spcAft>
                      </a:pPr>
                      <a:r>
                        <a:rPr lang="uk-UA" sz="1300">
                          <a:effectLst/>
                        </a:rPr>
                        <a:t>к - сть учнів</a:t>
                      </a:r>
                      <a:endParaRPr lang="uk-UA" sz="1000">
                        <a:effectLst/>
                      </a:endParaRPr>
                    </a:p>
                    <a:p>
                      <a:pPr algn="ctr">
                        <a:spcAft>
                          <a:spcPts val="0"/>
                        </a:spcAft>
                      </a:pPr>
                      <a:r>
                        <a:rPr lang="uk-UA" sz="1300">
                          <a:effectLst/>
                        </a:rPr>
                        <a:t>ЛРВ/ПРВ</a:t>
                      </a:r>
                      <a:endParaRPr lang="uk-UA" sz="1000">
                        <a:effectLst/>
                        <a:latin typeface="Calibri"/>
                        <a:ea typeface="Calibri"/>
                        <a:cs typeface="Times New Roman"/>
                      </a:endParaRPr>
                    </a:p>
                  </a:txBody>
                  <a:tcPr marL="64808" marR="64808" marT="0" marB="0" anchor="ctr"/>
                </a:tc>
                <a:tc rowSpan="2">
                  <a:txBody>
                    <a:bodyPr/>
                    <a:lstStyle/>
                    <a:p>
                      <a:pPr algn="ctr">
                        <a:spcAft>
                          <a:spcPts val="0"/>
                        </a:spcAft>
                      </a:pPr>
                      <a:r>
                        <a:rPr lang="uk-UA" sz="1300" dirty="0">
                          <a:effectLst/>
                        </a:rPr>
                        <a:t>вчитель</a:t>
                      </a:r>
                      <a:endParaRPr lang="uk-UA" sz="1000" dirty="0">
                        <a:effectLst/>
                        <a:latin typeface="Calibri"/>
                        <a:ea typeface="Calibri"/>
                        <a:cs typeface="Times New Roman"/>
                      </a:endParaRPr>
                    </a:p>
                  </a:txBody>
                  <a:tcPr marL="64808" marR="64808" marT="0" marB="0" anchor="ctr"/>
                </a:tc>
                <a:tc gridSpan="5">
                  <a:txBody>
                    <a:bodyPr/>
                    <a:lstStyle/>
                    <a:p>
                      <a:pPr algn="ctr">
                        <a:spcAft>
                          <a:spcPts val="0"/>
                        </a:spcAft>
                      </a:pPr>
                      <a:r>
                        <a:rPr lang="uk-UA" sz="1300" dirty="0">
                          <a:effectLst/>
                        </a:rPr>
                        <a:t>Досягнення учнів з інтелектуальними порушеннями </a:t>
                      </a:r>
                      <a:endParaRPr lang="uk-UA" sz="1000" dirty="0">
                        <a:effectLst/>
                      </a:endParaRPr>
                    </a:p>
                    <a:p>
                      <a:pPr algn="ctr">
                        <a:spcAft>
                          <a:spcPts val="0"/>
                        </a:spcAft>
                      </a:pPr>
                      <a:r>
                        <a:rPr lang="uk-UA" sz="1300" dirty="0">
                          <a:effectLst/>
                        </a:rPr>
                        <a:t>легкого ступеня</a:t>
                      </a:r>
                      <a:endParaRPr lang="uk-UA" sz="1000" dirty="0">
                        <a:effectLst/>
                        <a:latin typeface="Calibri"/>
                        <a:ea typeface="Calibri"/>
                        <a:cs typeface="Times New Roman"/>
                      </a:endParaRPr>
                    </a:p>
                  </a:txBody>
                  <a:tcPr marL="64808" marR="64808" marT="0" marB="0" anchor="ct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rowSpan="2">
                  <a:txBody>
                    <a:bodyPr/>
                    <a:lstStyle/>
                    <a:p>
                      <a:pPr algn="ctr">
                        <a:spcAft>
                          <a:spcPts val="0"/>
                        </a:spcAft>
                      </a:pPr>
                      <a:r>
                        <a:rPr lang="uk-UA" sz="1300">
                          <a:effectLst/>
                        </a:rPr>
                        <a:t>Примітка</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0"/>
                  </a:ext>
                </a:extLst>
              </a:tr>
              <a:tr h="883601">
                <a:tc vMerge="1">
                  <a:txBody>
                    <a:bodyPr/>
                    <a:lstStyle/>
                    <a:p>
                      <a:endParaRPr lang="uk-UA"/>
                    </a:p>
                  </a:txBody>
                  <a:tcPr/>
                </a:tc>
                <a:tc vMerge="1">
                  <a:txBody>
                    <a:bodyPr/>
                    <a:lstStyle/>
                    <a:p>
                      <a:endParaRPr lang="uk-UA"/>
                    </a:p>
                  </a:txBody>
                  <a:tcPr/>
                </a:tc>
                <a:tc vMerge="1">
                  <a:txBody>
                    <a:bodyPr/>
                    <a:lstStyle/>
                    <a:p>
                      <a:endParaRPr lang="uk-UA"/>
                    </a:p>
                  </a:txBody>
                  <a:tcPr/>
                </a:tc>
                <a:tc>
                  <a:txBody>
                    <a:bodyPr/>
                    <a:lstStyle/>
                    <a:p>
                      <a:pPr algn="ctr">
                        <a:spcAft>
                          <a:spcPts val="0"/>
                        </a:spcAft>
                      </a:pPr>
                      <a:r>
                        <a:rPr lang="uk-UA" sz="1300">
                          <a:effectLst/>
                        </a:rPr>
                        <a:t>Достатній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Середній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Початковий</a:t>
                      </a:r>
                      <a:endParaRPr lang="uk-UA" sz="1000">
                        <a:effectLst/>
                      </a:endParaRPr>
                    </a:p>
                    <a:p>
                      <a:pPr algn="ctr">
                        <a:spcAft>
                          <a:spcPts val="0"/>
                        </a:spcAft>
                      </a:pPr>
                      <a:r>
                        <a:rPr lang="uk-UA" sz="1300">
                          <a:effectLst/>
                        </a:rPr>
                        <a:t>рівень</a:t>
                      </a:r>
                      <a:endParaRPr lang="uk-UA" sz="1000">
                        <a:effectLst/>
                        <a:latin typeface="Calibri"/>
                        <a:ea typeface="Calibri"/>
                        <a:cs typeface="Times New Roman"/>
                      </a:endParaRPr>
                    </a:p>
                  </a:txBody>
                  <a:tcPr marL="64808" marR="64808" marT="0" marB="0" anchor="ctr"/>
                </a:tc>
                <a:tc vMerge="1">
                  <a:txBody>
                    <a:bodyPr/>
                    <a:lstStyle/>
                    <a:p>
                      <a:endParaRPr lang="uk-UA"/>
                    </a:p>
                  </a:txBody>
                  <a:tcPr/>
                </a:tc>
                <a:extLst>
                  <a:ext uri="{0D108BD9-81ED-4DB2-BD59-A6C34878D82A}">
                    <a16:rowId xmlns="" xmlns:a16="http://schemas.microsoft.com/office/drawing/2014/main" val="10001"/>
                  </a:ext>
                </a:extLst>
              </a:tr>
              <a:tr h="406456">
                <a:tc>
                  <a:txBody>
                    <a:bodyPr/>
                    <a:lstStyle/>
                    <a:p>
                      <a:pPr algn="ctr">
                        <a:spcAft>
                          <a:spcPts val="0"/>
                        </a:spcAft>
                      </a:pPr>
                      <a:r>
                        <a:rPr lang="uk-UA" sz="1300">
                          <a:effectLst/>
                        </a:rPr>
                        <a:t>5-А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8</a:t>
                      </a:r>
                      <a:r>
                        <a:rPr lang="uk-UA" sz="1300">
                          <a:effectLst/>
                        </a:rPr>
                        <a:t>/</a:t>
                      </a:r>
                      <a:r>
                        <a:rPr lang="en-US" sz="1300">
                          <a:effectLst/>
                        </a:rPr>
                        <a:t>3</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37,5%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37,5%</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2"/>
                  </a:ext>
                </a:extLst>
              </a:tr>
              <a:tr h="609684">
                <a:tc>
                  <a:txBody>
                    <a:bodyPr/>
                    <a:lstStyle/>
                    <a:p>
                      <a:pPr algn="ctr">
                        <a:spcAft>
                          <a:spcPts val="0"/>
                        </a:spcAft>
                      </a:pPr>
                      <a:r>
                        <a:rPr lang="uk-UA" sz="1300">
                          <a:effectLst/>
                        </a:rPr>
                        <a:t>6</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Масловська  О.Ю.</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4</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80%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3"/>
                  </a:ext>
                </a:extLst>
              </a:tr>
              <a:tr h="406456">
                <a:tc>
                  <a:txBody>
                    <a:bodyPr/>
                    <a:lstStyle/>
                    <a:p>
                      <a:pPr algn="ctr">
                        <a:spcAft>
                          <a:spcPts val="0"/>
                        </a:spcAft>
                      </a:pPr>
                      <a:r>
                        <a:rPr lang="uk-UA" sz="1300">
                          <a:effectLst/>
                        </a:rPr>
                        <a:t>7</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4"/>
                  </a:ext>
                </a:extLst>
              </a:tr>
              <a:tr h="406456">
                <a:tc>
                  <a:txBody>
                    <a:bodyPr/>
                    <a:lstStyle/>
                    <a:p>
                      <a:pPr algn="ctr">
                        <a:spcAft>
                          <a:spcPts val="0"/>
                        </a:spcAft>
                      </a:pPr>
                      <a:r>
                        <a:rPr lang="uk-UA" sz="1300">
                          <a:effectLst/>
                        </a:rPr>
                        <a:t>8-А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5/1</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5"/>
                  </a:ext>
                </a:extLst>
              </a:tr>
              <a:tr h="406456">
                <a:tc>
                  <a:txBody>
                    <a:bodyPr/>
                    <a:lstStyle/>
                    <a:p>
                      <a:pPr algn="ctr">
                        <a:spcAft>
                          <a:spcPts val="0"/>
                        </a:spcAft>
                      </a:pPr>
                      <a:r>
                        <a:rPr lang="uk-UA" sz="1300">
                          <a:effectLst/>
                        </a:rPr>
                        <a:t>9</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6"/>
                  </a:ext>
                </a:extLst>
              </a:tr>
              <a:tr h="593001">
                <a:tc>
                  <a:txBody>
                    <a:bodyPr/>
                    <a:lstStyle/>
                    <a:p>
                      <a:pPr algn="ctr">
                        <a:spcAft>
                          <a:spcPts val="0"/>
                        </a:spcAft>
                      </a:pPr>
                      <a:r>
                        <a:rPr lang="uk-UA" sz="1300">
                          <a:effectLst/>
                        </a:rPr>
                        <a:t>10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5</a:t>
                      </a:r>
                      <a:r>
                        <a:rPr lang="uk-UA" sz="1300">
                          <a:effectLst/>
                        </a:rPr>
                        <a:t>/</a:t>
                      </a:r>
                      <a:r>
                        <a:rPr lang="en-US" sz="1300">
                          <a:effectLst/>
                        </a:rPr>
                        <a:t>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Масловська О.Ю.</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60%</a:t>
                      </a:r>
                      <a:endParaRPr lang="uk-UA" sz="1000" dirty="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7"/>
                  </a:ext>
                </a:extLst>
              </a:tr>
            </a:tbl>
          </a:graphicData>
        </a:graphic>
      </p:graphicFrame>
      <p:sp>
        <p:nvSpPr>
          <p:cNvPr id="7" name="Прямоугольник 6"/>
          <p:cNvSpPr/>
          <p:nvPr/>
        </p:nvSpPr>
        <p:spPr>
          <a:xfrm>
            <a:off x="6403731" y="1261297"/>
            <a:ext cx="2929007" cy="369332"/>
          </a:xfrm>
          <a:prstGeom prst="rect">
            <a:avLst/>
          </a:prstGeom>
        </p:spPr>
        <p:txBody>
          <a:bodyPr wrap="none">
            <a:spAutoFit/>
          </a:bodyPr>
          <a:lstStyle/>
          <a:p>
            <a:r>
              <a:rPr lang="uk-UA" b="1" u="sng" dirty="0" smtClean="0"/>
              <a:t>Українська </a:t>
            </a:r>
            <a:r>
              <a:rPr lang="uk-UA" b="1" u="sng" dirty="0"/>
              <a:t>література</a:t>
            </a:r>
            <a:r>
              <a:rPr lang="uk-UA" u="sng" dirty="0"/>
              <a:t> </a:t>
            </a:r>
            <a:endParaRPr lang="uk-UA" dirty="0"/>
          </a:p>
        </p:txBody>
      </p:sp>
      <p:graphicFrame>
        <p:nvGraphicFramePr>
          <p:cNvPr id="8" name="Таблица 7"/>
          <p:cNvGraphicFramePr>
            <a:graphicFrameLocks noGrp="1"/>
          </p:cNvGraphicFramePr>
          <p:nvPr>
            <p:extLst>
              <p:ext uri="{D42A27DB-BD31-4B8C-83A1-F6EECF244321}">
                <p14:modId xmlns:p14="http://schemas.microsoft.com/office/powerpoint/2010/main" val="1900241175"/>
              </p:ext>
            </p:extLst>
          </p:nvPr>
        </p:nvGraphicFramePr>
        <p:xfrm>
          <a:off x="5783854" y="1816108"/>
          <a:ext cx="5794872" cy="4904181"/>
        </p:xfrm>
        <a:graphic>
          <a:graphicData uri="http://schemas.openxmlformats.org/drawingml/2006/table">
            <a:tbl>
              <a:tblPr firstRow="1" firstCol="1" bandRow="1">
                <a:tableStyleId>{5C22544A-7EE6-4342-B048-85BDC9FD1C3A}</a:tableStyleId>
              </a:tblPr>
              <a:tblGrid>
                <a:gridCol w="557653">
                  <a:extLst>
                    <a:ext uri="{9D8B030D-6E8A-4147-A177-3AD203B41FA5}">
                      <a16:colId xmlns="" xmlns:a16="http://schemas.microsoft.com/office/drawing/2014/main" val="20000"/>
                    </a:ext>
                  </a:extLst>
                </a:gridCol>
                <a:gridCol w="553159">
                  <a:extLst>
                    <a:ext uri="{9D8B030D-6E8A-4147-A177-3AD203B41FA5}">
                      <a16:colId xmlns="" xmlns:a16="http://schemas.microsoft.com/office/drawing/2014/main" val="20001"/>
                    </a:ext>
                  </a:extLst>
                </a:gridCol>
                <a:gridCol w="955762">
                  <a:extLst>
                    <a:ext uri="{9D8B030D-6E8A-4147-A177-3AD203B41FA5}">
                      <a16:colId xmlns="" xmlns:a16="http://schemas.microsoft.com/office/drawing/2014/main" val="20002"/>
                    </a:ext>
                  </a:extLst>
                </a:gridCol>
                <a:gridCol w="619823">
                  <a:extLst>
                    <a:ext uri="{9D8B030D-6E8A-4147-A177-3AD203B41FA5}">
                      <a16:colId xmlns="" xmlns:a16="http://schemas.microsoft.com/office/drawing/2014/main" val="20003"/>
                    </a:ext>
                  </a:extLst>
                </a:gridCol>
                <a:gridCol w="619823">
                  <a:extLst>
                    <a:ext uri="{9D8B030D-6E8A-4147-A177-3AD203B41FA5}">
                      <a16:colId xmlns="" xmlns:a16="http://schemas.microsoft.com/office/drawing/2014/main" val="20004"/>
                    </a:ext>
                  </a:extLst>
                </a:gridCol>
                <a:gridCol w="619823">
                  <a:extLst>
                    <a:ext uri="{9D8B030D-6E8A-4147-A177-3AD203B41FA5}">
                      <a16:colId xmlns="" xmlns:a16="http://schemas.microsoft.com/office/drawing/2014/main" val="20005"/>
                    </a:ext>
                  </a:extLst>
                </a:gridCol>
                <a:gridCol w="625065">
                  <a:extLst>
                    <a:ext uri="{9D8B030D-6E8A-4147-A177-3AD203B41FA5}">
                      <a16:colId xmlns="" xmlns:a16="http://schemas.microsoft.com/office/drawing/2014/main" val="20006"/>
                    </a:ext>
                  </a:extLst>
                </a:gridCol>
                <a:gridCol w="625065">
                  <a:extLst>
                    <a:ext uri="{9D8B030D-6E8A-4147-A177-3AD203B41FA5}">
                      <a16:colId xmlns="" xmlns:a16="http://schemas.microsoft.com/office/drawing/2014/main" val="20007"/>
                    </a:ext>
                  </a:extLst>
                </a:gridCol>
                <a:gridCol w="618699">
                  <a:extLst>
                    <a:ext uri="{9D8B030D-6E8A-4147-A177-3AD203B41FA5}">
                      <a16:colId xmlns="" xmlns:a16="http://schemas.microsoft.com/office/drawing/2014/main" val="20008"/>
                    </a:ext>
                  </a:extLst>
                </a:gridCol>
              </a:tblGrid>
              <a:tr h="650489">
                <a:tc rowSpan="2">
                  <a:txBody>
                    <a:bodyPr/>
                    <a:lstStyle/>
                    <a:p>
                      <a:pPr algn="ctr">
                        <a:spcAft>
                          <a:spcPts val="0"/>
                        </a:spcAft>
                      </a:pPr>
                      <a:r>
                        <a:rPr lang="uk-UA" sz="1300" dirty="0">
                          <a:effectLst/>
                        </a:rPr>
                        <a:t>клас</a:t>
                      </a:r>
                      <a:endParaRPr lang="uk-UA" sz="1000" dirty="0">
                        <a:effectLst/>
                        <a:latin typeface="Calibri"/>
                        <a:ea typeface="Calibri"/>
                        <a:cs typeface="Times New Roman"/>
                      </a:endParaRPr>
                    </a:p>
                  </a:txBody>
                  <a:tcPr marL="64808" marR="64808" marT="0" marB="0" anchor="ctr"/>
                </a:tc>
                <a:tc rowSpan="2">
                  <a:txBody>
                    <a:bodyPr/>
                    <a:lstStyle/>
                    <a:p>
                      <a:pPr algn="ctr">
                        <a:spcAft>
                          <a:spcPts val="0"/>
                        </a:spcAft>
                      </a:pPr>
                      <a:r>
                        <a:rPr lang="uk-UA" sz="1300">
                          <a:effectLst/>
                        </a:rPr>
                        <a:t>к - сть учнів</a:t>
                      </a:r>
                      <a:endParaRPr lang="uk-UA" sz="1000">
                        <a:effectLst/>
                      </a:endParaRPr>
                    </a:p>
                    <a:p>
                      <a:pPr algn="ctr">
                        <a:spcAft>
                          <a:spcPts val="0"/>
                        </a:spcAft>
                      </a:pPr>
                      <a:r>
                        <a:rPr lang="uk-UA" sz="1300">
                          <a:effectLst/>
                        </a:rPr>
                        <a:t>ЛРВ/ПРВ</a:t>
                      </a:r>
                      <a:endParaRPr lang="uk-UA" sz="1000">
                        <a:effectLst/>
                        <a:latin typeface="Calibri"/>
                        <a:ea typeface="Calibri"/>
                        <a:cs typeface="Times New Roman"/>
                      </a:endParaRPr>
                    </a:p>
                  </a:txBody>
                  <a:tcPr marL="64808" marR="64808" marT="0" marB="0" anchor="ctr"/>
                </a:tc>
                <a:tc rowSpan="2">
                  <a:txBody>
                    <a:bodyPr/>
                    <a:lstStyle/>
                    <a:p>
                      <a:pPr algn="ctr">
                        <a:spcAft>
                          <a:spcPts val="0"/>
                        </a:spcAft>
                      </a:pPr>
                      <a:r>
                        <a:rPr lang="uk-UA" sz="1300" dirty="0">
                          <a:effectLst/>
                        </a:rPr>
                        <a:t>вчитель</a:t>
                      </a:r>
                      <a:endParaRPr lang="uk-UA" sz="1000" dirty="0">
                        <a:effectLst/>
                        <a:latin typeface="Calibri"/>
                        <a:ea typeface="Calibri"/>
                        <a:cs typeface="Times New Roman"/>
                      </a:endParaRPr>
                    </a:p>
                  </a:txBody>
                  <a:tcPr marL="64808" marR="64808" marT="0" marB="0" anchor="ctr"/>
                </a:tc>
                <a:tc gridSpan="5">
                  <a:txBody>
                    <a:bodyPr/>
                    <a:lstStyle/>
                    <a:p>
                      <a:pPr algn="ctr">
                        <a:spcAft>
                          <a:spcPts val="0"/>
                        </a:spcAft>
                      </a:pPr>
                      <a:r>
                        <a:rPr lang="uk-UA" sz="1300">
                          <a:effectLst/>
                        </a:rPr>
                        <a:t>Досягнення учнів з інтелектуальними порушеннями </a:t>
                      </a:r>
                      <a:endParaRPr lang="uk-UA" sz="1000">
                        <a:effectLst/>
                      </a:endParaRPr>
                    </a:p>
                    <a:p>
                      <a:pPr algn="ctr">
                        <a:spcAft>
                          <a:spcPts val="0"/>
                        </a:spcAft>
                      </a:pPr>
                      <a:r>
                        <a:rPr lang="uk-UA" sz="1300">
                          <a:effectLst/>
                        </a:rPr>
                        <a:t>легкого ступеня</a:t>
                      </a:r>
                      <a:endParaRPr lang="uk-UA" sz="1000">
                        <a:effectLst/>
                        <a:latin typeface="Calibri"/>
                        <a:ea typeface="Calibri"/>
                        <a:cs typeface="Times New Roman"/>
                      </a:endParaRPr>
                    </a:p>
                  </a:txBody>
                  <a:tcPr marL="64808" marR="64808" marT="0" marB="0" anchor="ct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rowSpan="2">
                  <a:txBody>
                    <a:bodyPr/>
                    <a:lstStyle/>
                    <a:p>
                      <a:pPr algn="ctr">
                        <a:spcAft>
                          <a:spcPts val="0"/>
                        </a:spcAft>
                      </a:pPr>
                      <a:r>
                        <a:rPr lang="uk-UA" sz="1300">
                          <a:effectLst/>
                        </a:rPr>
                        <a:t>Примітка</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0"/>
                  </a:ext>
                </a:extLst>
              </a:tr>
              <a:tr h="975734">
                <a:tc vMerge="1">
                  <a:txBody>
                    <a:bodyPr/>
                    <a:lstStyle/>
                    <a:p>
                      <a:endParaRPr lang="uk-UA"/>
                    </a:p>
                  </a:txBody>
                  <a:tcPr/>
                </a:tc>
                <a:tc vMerge="1">
                  <a:txBody>
                    <a:bodyPr/>
                    <a:lstStyle/>
                    <a:p>
                      <a:endParaRPr lang="uk-UA"/>
                    </a:p>
                  </a:txBody>
                  <a:tcPr/>
                </a:tc>
                <a:tc vMerge="1">
                  <a:txBody>
                    <a:bodyPr/>
                    <a:lstStyle/>
                    <a:p>
                      <a:endParaRPr lang="uk-UA"/>
                    </a:p>
                  </a:txBody>
                  <a:tcPr/>
                </a:tc>
                <a:tc>
                  <a:txBody>
                    <a:bodyPr/>
                    <a:lstStyle/>
                    <a:p>
                      <a:pPr algn="ctr">
                        <a:spcAft>
                          <a:spcPts val="0"/>
                        </a:spcAft>
                      </a:pPr>
                      <a:r>
                        <a:rPr lang="uk-UA" sz="1300">
                          <a:effectLst/>
                        </a:rPr>
                        <a:t>Достатній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Середній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Початковий</a:t>
                      </a:r>
                      <a:endParaRPr lang="uk-UA" sz="1000">
                        <a:effectLst/>
                      </a:endParaRPr>
                    </a:p>
                    <a:p>
                      <a:pPr algn="ctr">
                        <a:spcAft>
                          <a:spcPts val="0"/>
                        </a:spcAft>
                      </a:pPr>
                      <a:r>
                        <a:rPr lang="uk-UA" sz="1300">
                          <a:effectLst/>
                        </a:rPr>
                        <a:t>рівень</a:t>
                      </a:r>
                      <a:endParaRPr lang="uk-UA" sz="1000">
                        <a:effectLst/>
                        <a:latin typeface="Calibri"/>
                        <a:ea typeface="Calibri"/>
                        <a:cs typeface="Times New Roman"/>
                      </a:endParaRPr>
                    </a:p>
                  </a:txBody>
                  <a:tcPr marL="64808" marR="64808" marT="0" marB="0" anchor="ctr"/>
                </a:tc>
                <a:tc vMerge="1">
                  <a:txBody>
                    <a:bodyPr/>
                    <a:lstStyle/>
                    <a:p>
                      <a:endParaRPr lang="uk-UA"/>
                    </a:p>
                  </a:txBody>
                  <a:tcPr/>
                </a:tc>
                <a:extLst>
                  <a:ext uri="{0D108BD9-81ED-4DB2-BD59-A6C34878D82A}">
                    <a16:rowId xmlns="" xmlns:a16="http://schemas.microsoft.com/office/drawing/2014/main" val="10001"/>
                  </a:ext>
                </a:extLst>
              </a:tr>
              <a:tr h="463946">
                <a:tc>
                  <a:txBody>
                    <a:bodyPr/>
                    <a:lstStyle/>
                    <a:p>
                      <a:pPr algn="ctr">
                        <a:spcAft>
                          <a:spcPts val="0"/>
                        </a:spcAft>
                      </a:pPr>
                      <a:r>
                        <a:rPr lang="uk-UA" sz="1300">
                          <a:effectLst/>
                        </a:rPr>
                        <a:t>5-А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8</a:t>
                      </a:r>
                      <a:r>
                        <a:rPr lang="uk-UA" sz="1300">
                          <a:effectLst/>
                        </a:rPr>
                        <a:t>/</a:t>
                      </a:r>
                      <a:r>
                        <a:rPr lang="en-US" sz="1300">
                          <a:effectLst/>
                        </a:rPr>
                        <a:t>3</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37,5%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37,5%</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2"/>
                  </a:ext>
                </a:extLst>
              </a:tr>
              <a:tr h="711087">
                <a:tc>
                  <a:txBody>
                    <a:bodyPr/>
                    <a:lstStyle/>
                    <a:p>
                      <a:pPr algn="ctr">
                        <a:spcAft>
                          <a:spcPts val="0"/>
                        </a:spcAft>
                      </a:pPr>
                      <a:r>
                        <a:rPr lang="uk-UA" sz="1300">
                          <a:effectLst/>
                        </a:rPr>
                        <a:t>6</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dirty="0">
                          <a:effectLst/>
                        </a:rPr>
                        <a:t>Масловська  О.Ю.</a:t>
                      </a:r>
                      <a:endParaRPr lang="uk-UA" sz="1000" dirty="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4</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80%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3"/>
                  </a:ext>
                </a:extLst>
              </a:tr>
              <a:tr h="463946">
                <a:tc>
                  <a:txBody>
                    <a:bodyPr/>
                    <a:lstStyle/>
                    <a:p>
                      <a:pPr algn="ctr">
                        <a:spcAft>
                          <a:spcPts val="0"/>
                        </a:spcAft>
                      </a:pPr>
                      <a:r>
                        <a:rPr lang="uk-UA" sz="1300">
                          <a:effectLst/>
                        </a:rPr>
                        <a:t>7</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4"/>
                  </a:ext>
                </a:extLst>
              </a:tr>
              <a:tr h="463946">
                <a:tc>
                  <a:txBody>
                    <a:bodyPr/>
                    <a:lstStyle/>
                    <a:p>
                      <a:pPr algn="ctr">
                        <a:spcAft>
                          <a:spcPts val="0"/>
                        </a:spcAft>
                      </a:pPr>
                      <a:r>
                        <a:rPr lang="uk-UA" sz="1300">
                          <a:effectLst/>
                        </a:rPr>
                        <a:t>8-А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5/1</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5"/>
                  </a:ext>
                </a:extLst>
              </a:tr>
              <a:tr h="463946">
                <a:tc>
                  <a:txBody>
                    <a:bodyPr/>
                    <a:lstStyle/>
                    <a:p>
                      <a:pPr algn="ctr">
                        <a:spcAft>
                          <a:spcPts val="0"/>
                        </a:spcAft>
                      </a:pPr>
                      <a:r>
                        <a:rPr lang="uk-UA" sz="1300">
                          <a:effectLst/>
                        </a:rPr>
                        <a:t>9</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Малюга Л.В.</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6"/>
                  </a:ext>
                </a:extLst>
              </a:tr>
              <a:tr h="711087">
                <a:tc>
                  <a:txBody>
                    <a:bodyPr/>
                    <a:lstStyle/>
                    <a:p>
                      <a:pPr algn="ctr">
                        <a:spcAft>
                          <a:spcPts val="0"/>
                        </a:spcAft>
                      </a:pPr>
                      <a:r>
                        <a:rPr lang="uk-UA" sz="1300">
                          <a:effectLst/>
                        </a:rPr>
                        <a:t>10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5</a:t>
                      </a:r>
                      <a:r>
                        <a:rPr lang="uk-UA" sz="1300">
                          <a:effectLst/>
                        </a:rPr>
                        <a:t>/</a:t>
                      </a:r>
                      <a:r>
                        <a:rPr lang="en-US" sz="1300">
                          <a:effectLst/>
                        </a:rPr>
                        <a:t>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Масловська О.Ю.</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60%</a:t>
                      </a:r>
                      <a:endParaRPr lang="uk-UA" sz="1000" dirty="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7"/>
                  </a:ext>
                </a:extLst>
              </a:tr>
            </a:tbl>
          </a:graphicData>
        </a:graphic>
      </p:graphicFrame>
      <p:sp>
        <p:nvSpPr>
          <p:cNvPr id="9" name="Прямоугольник 8"/>
          <p:cNvSpPr/>
          <p:nvPr/>
        </p:nvSpPr>
        <p:spPr>
          <a:xfrm>
            <a:off x="2353937" y="267789"/>
            <a:ext cx="6096000" cy="738664"/>
          </a:xfrm>
          <a:prstGeom prst="rect">
            <a:avLst/>
          </a:prstGeom>
        </p:spPr>
        <p:txBody>
          <a:bodyPr>
            <a:spAutoFit/>
          </a:bodyPr>
          <a:lstStyle/>
          <a:p>
            <a:pPr algn="ctr"/>
            <a:r>
              <a:rPr lang="uk-UA" sz="1400" b="1" dirty="0">
                <a:solidFill>
                  <a:srgbClr val="FFFF00"/>
                </a:solidFill>
              </a:rPr>
              <a:t>Моніторинг навчальних досягнень учнів 5-10 класів</a:t>
            </a:r>
          </a:p>
          <a:p>
            <a:pPr algn="ctr"/>
            <a:r>
              <a:rPr lang="uk-UA" sz="1400" b="1" i="1" dirty="0">
                <a:solidFill>
                  <a:srgbClr val="FFFF00"/>
                </a:solidFill>
              </a:rPr>
              <a:t>з інтелектуальними порушеннями легкого ступеня</a:t>
            </a:r>
            <a:endParaRPr lang="uk-UA" sz="1400" b="1" dirty="0">
              <a:solidFill>
                <a:srgbClr val="FFFF00"/>
              </a:solidFill>
            </a:endParaRPr>
          </a:p>
          <a:p>
            <a:pPr algn="ctr"/>
            <a:r>
              <a:rPr lang="uk-UA" sz="1400" b="1" dirty="0">
                <a:solidFill>
                  <a:srgbClr val="FFFF00"/>
                </a:solidFill>
              </a:rPr>
              <a:t>за 2020-2021 н. р.</a:t>
            </a: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460592583"/>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3937" y="1142208"/>
            <a:ext cx="6096000" cy="646331"/>
          </a:xfrm>
          <a:prstGeom prst="rect">
            <a:avLst/>
          </a:prstGeom>
        </p:spPr>
        <p:txBody>
          <a:bodyPr>
            <a:spAutoFit/>
          </a:bodyPr>
          <a:lstStyle/>
          <a:p>
            <a:pPr algn="ctr"/>
            <a:r>
              <a:rPr lang="uk-UA" b="1" u="sng" dirty="0" smtClean="0"/>
              <a:t>Трудове </a:t>
            </a:r>
            <a:r>
              <a:rPr lang="uk-UA" b="1" u="sng" dirty="0"/>
              <a:t>навчання </a:t>
            </a:r>
            <a:endParaRPr lang="uk-UA" dirty="0"/>
          </a:p>
          <a:p>
            <a:pPr algn="ctr"/>
            <a:r>
              <a:rPr lang="uk-UA" b="1" dirty="0"/>
              <a:t>(зведений рівень по профілях)</a:t>
            </a:r>
            <a:r>
              <a:rPr lang="uk-UA" dirty="0"/>
              <a:t> </a:t>
            </a:r>
          </a:p>
        </p:txBody>
      </p:sp>
      <p:graphicFrame>
        <p:nvGraphicFramePr>
          <p:cNvPr id="3" name="Таблица 2"/>
          <p:cNvGraphicFramePr>
            <a:graphicFrameLocks noGrp="1"/>
          </p:cNvGraphicFramePr>
          <p:nvPr>
            <p:extLst>
              <p:ext uri="{D42A27DB-BD31-4B8C-83A1-F6EECF244321}">
                <p14:modId xmlns:p14="http://schemas.microsoft.com/office/powerpoint/2010/main" val="366930303"/>
              </p:ext>
            </p:extLst>
          </p:nvPr>
        </p:nvGraphicFramePr>
        <p:xfrm>
          <a:off x="1059245" y="2038248"/>
          <a:ext cx="8947149" cy="4188059"/>
        </p:xfrm>
        <a:graphic>
          <a:graphicData uri="http://schemas.openxmlformats.org/drawingml/2006/table">
            <a:tbl>
              <a:tblPr firstRow="1" firstCol="1" bandRow="1">
                <a:tableStyleId>{5C22544A-7EE6-4342-B048-85BDC9FD1C3A}</a:tableStyleId>
              </a:tblPr>
              <a:tblGrid>
                <a:gridCol w="848717">
                  <a:extLst>
                    <a:ext uri="{9D8B030D-6E8A-4147-A177-3AD203B41FA5}">
                      <a16:colId xmlns="" xmlns:a16="http://schemas.microsoft.com/office/drawing/2014/main" val="20000"/>
                    </a:ext>
                  </a:extLst>
                </a:gridCol>
                <a:gridCol w="808247">
                  <a:extLst>
                    <a:ext uri="{9D8B030D-6E8A-4147-A177-3AD203B41FA5}">
                      <a16:colId xmlns="" xmlns:a16="http://schemas.microsoft.com/office/drawing/2014/main" val="20001"/>
                    </a:ext>
                  </a:extLst>
                </a:gridCol>
                <a:gridCol w="1615925">
                  <a:extLst>
                    <a:ext uri="{9D8B030D-6E8A-4147-A177-3AD203B41FA5}">
                      <a16:colId xmlns="" xmlns:a16="http://schemas.microsoft.com/office/drawing/2014/main" val="20002"/>
                    </a:ext>
                  </a:extLst>
                </a:gridCol>
                <a:gridCol w="943335">
                  <a:extLst>
                    <a:ext uri="{9D8B030D-6E8A-4147-A177-3AD203B41FA5}">
                      <a16:colId xmlns="" xmlns:a16="http://schemas.microsoft.com/office/drawing/2014/main" val="20003"/>
                    </a:ext>
                  </a:extLst>
                </a:gridCol>
                <a:gridCol w="943335">
                  <a:extLst>
                    <a:ext uri="{9D8B030D-6E8A-4147-A177-3AD203B41FA5}">
                      <a16:colId xmlns="" xmlns:a16="http://schemas.microsoft.com/office/drawing/2014/main" val="20004"/>
                    </a:ext>
                  </a:extLst>
                </a:gridCol>
                <a:gridCol w="943335">
                  <a:extLst>
                    <a:ext uri="{9D8B030D-6E8A-4147-A177-3AD203B41FA5}">
                      <a16:colId xmlns="" xmlns:a16="http://schemas.microsoft.com/office/drawing/2014/main" val="20005"/>
                    </a:ext>
                  </a:extLst>
                </a:gridCol>
                <a:gridCol w="951315">
                  <a:extLst>
                    <a:ext uri="{9D8B030D-6E8A-4147-A177-3AD203B41FA5}">
                      <a16:colId xmlns="" xmlns:a16="http://schemas.microsoft.com/office/drawing/2014/main" val="20006"/>
                    </a:ext>
                  </a:extLst>
                </a:gridCol>
                <a:gridCol w="951315">
                  <a:extLst>
                    <a:ext uri="{9D8B030D-6E8A-4147-A177-3AD203B41FA5}">
                      <a16:colId xmlns="" xmlns:a16="http://schemas.microsoft.com/office/drawing/2014/main" val="20007"/>
                    </a:ext>
                  </a:extLst>
                </a:gridCol>
                <a:gridCol w="941625">
                  <a:extLst>
                    <a:ext uri="{9D8B030D-6E8A-4147-A177-3AD203B41FA5}">
                      <a16:colId xmlns="" xmlns:a16="http://schemas.microsoft.com/office/drawing/2014/main" val="20008"/>
                    </a:ext>
                  </a:extLst>
                </a:gridCol>
              </a:tblGrid>
              <a:tr h="403252">
                <a:tc rowSpan="2">
                  <a:txBody>
                    <a:bodyPr/>
                    <a:lstStyle/>
                    <a:p>
                      <a:pPr algn="ctr">
                        <a:spcAft>
                          <a:spcPts val="0"/>
                        </a:spcAft>
                      </a:pPr>
                      <a:r>
                        <a:rPr lang="uk-UA" sz="1300" dirty="0">
                          <a:effectLst/>
                        </a:rPr>
                        <a:t>клас</a:t>
                      </a:r>
                      <a:endParaRPr lang="uk-UA" sz="1000" dirty="0">
                        <a:effectLst/>
                        <a:latin typeface="Calibri"/>
                        <a:ea typeface="Calibri"/>
                        <a:cs typeface="Times New Roman"/>
                      </a:endParaRPr>
                    </a:p>
                  </a:txBody>
                  <a:tcPr marL="64808" marR="64808" marT="0" marB="0" anchor="ctr"/>
                </a:tc>
                <a:tc rowSpan="2">
                  <a:txBody>
                    <a:bodyPr/>
                    <a:lstStyle/>
                    <a:p>
                      <a:pPr algn="ctr">
                        <a:spcAft>
                          <a:spcPts val="0"/>
                        </a:spcAft>
                      </a:pPr>
                      <a:r>
                        <a:rPr lang="uk-UA" sz="1300">
                          <a:effectLst/>
                        </a:rPr>
                        <a:t>к - сть учнів</a:t>
                      </a:r>
                      <a:endParaRPr lang="uk-UA" sz="1000">
                        <a:effectLst/>
                      </a:endParaRPr>
                    </a:p>
                    <a:p>
                      <a:pPr algn="ctr">
                        <a:spcAft>
                          <a:spcPts val="0"/>
                        </a:spcAft>
                      </a:pPr>
                      <a:r>
                        <a:rPr lang="uk-UA" sz="1300">
                          <a:effectLst/>
                        </a:rPr>
                        <a:t>ЛРВ/ПРВ</a:t>
                      </a:r>
                      <a:endParaRPr lang="uk-UA" sz="1000">
                        <a:effectLst/>
                        <a:latin typeface="Calibri"/>
                        <a:ea typeface="Calibri"/>
                        <a:cs typeface="Times New Roman"/>
                      </a:endParaRPr>
                    </a:p>
                  </a:txBody>
                  <a:tcPr marL="64808" marR="64808" marT="0" marB="0" anchor="ctr"/>
                </a:tc>
                <a:tc rowSpan="2">
                  <a:txBody>
                    <a:bodyPr/>
                    <a:lstStyle/>
                    <a:p>
                      <a:pPr algn="ctr">
                        <a:spcAft>
                          <a:spcPts val="0"/>
                        </a:spcAft>
                      </a:pPr>
                      <a:r>
                        <a:rPr lang="uk-UA" sz="1300">
                          <a:effectLst/>
                        </a:rPr>
                        <a:t>вчитель</a:t>
                      </a:r>
                      <a:endParaRPr lang="uk-UA" sz="1000">
                        <a:effectLst/>
                        <a:latin typeface="Calibri"/>
                        <a:ea typeface="Calibri"/>
                        <a:cs typeface="Times New Roman"/>
                      </a:endParaRPr>
                    </a:p>
                  </a:txBody>
                  <a:tcPr marL="64808" marR="64808" marT="0" marB="0" anchor="ctr"/>
                </a:tc>
                <a:tc gridSpan="5">
                  <a:txBody>
                    <a:bodyPr/>
                    <a:lstStyle/>
                    <a:p>
                      <a:pPr algn="ctr">
                        <a:spcAft>
                          <a:spcPts val="0"/>
                        </a:spcAft>
                      </a:pPr>
                      <a:r>
                        <a:rPr lang="uk-UA" sz="1300" dirty="0">
                          <a:effectLst/>
                        </a:rPr>
                        <a:t>Досягнення учнів з інтелектуальними порушеннями </a:t>
                      </a:r>
                      <a:endParaRPr lang="uk-UA" sz="1000" dirty="0">
                        <a:effectLst/>
                      </a:endParaRPr>
                    </a:p>
                    <a:p>
                      <a:pPr algn="ctr">
                        <a:spcAft>
                          <a:spcPts val="0"/>
                        </a:spcAft>
                      </a:pPr>
                      <a:r>
                        <a:rPr lang="uk-UA" sz="1300" dirty="0">
                          <a:effectLst/>
                        </a:rPr>
                        <a:t>легкого ступеня</a:t>
                      </a:r>
                      <a:endParaRPr lang="uk-UA" sz="1000" dirty="0">
                        <a:effectLst/>
                        <a:latin typeface="Calibri"/>
                        <a:ea typeface="Calibri"/>
                        <a:cs typeface="Times New Roman"/>
                      </a:endParaRPr>
                    </a:p>
                  </a:txBody>
                  <a:tcPr marL="64808" marR="64808" marT="0" marB="0" anchor="ct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rowSpan="2">
                  <a:txBody>
                    <a:bodyPr/>
                    <a:lstStyle/>
                    <a:p>
                      <a:pPr algn="ctr">
                        <a:spcAft>
                          <a:spcPts val="0"/>
                        </a:spcAft>
                      </a:pPr>
                      <a:r>
                        <a:rPr lang="uk-UA" sz="1300">
                          <a:effectLst/>
                        </a:rPr>
                        <a:t>Примітка</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0"/>
                  </a:ext>
                </a:extLst>
              </a:tr>
              <a:tr h="604878">
                <a:tc vMerge="1">
                  <a:txBody>
                    <a:bodyPr/>
                    <a:lstStyle/>
                    <a:p>
                      <a:endParaRPr lang="uk-UA"/>
                    </a:p>
                  </a:txBody>
                  <a:tcPr/>
                </a:tc>
                <a:tc vMerge="1">
                  <a:txBody>
                    <a:bodyPr/>
                    <a:lstStyle/>
                    <a:p>
                      <a:endParaRPr lang="uk-UA"/>
                    </a:p>
                  </a:txBody>
                  <a:tcPr/>
                </a:tc>
                <a:tc vMerge="1">
                  <a:txBody>
                    <a:bodyPr/>
                    <a:lstStyle/>
                    <a:p>
                      <a:endParaRPr lang="uk-UA"/>
                    </a:p>
                  </a:txBody>
                  <a:tcPr/>
                </a:tc>
                <a:tc>
                  <a:txBody>
                    <a:bodyPr/>
                    <a:lstStyle/>
                    <a:p>
                      <a:pPr algn="ctr">
                        <a:spcAft>
                          <a:spcPts val="0"/>
                        </a:spcAft>
                      </a:pPr>
                      <a:r>
                        <a:rPr lang="uk-UA" sz="1300">
                          <a:effectLst/>
                        </a:rPr>
                        <a:t>Достатній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Середній  рівень</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Якісний показник</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Початковий</a:t>
                      </a:r>
                      <a:endParaRPr lang="uk-UA" sz="1000">
                        <a:effectLst/>
                      </a:endParaRPr>
                    </a:p>
                    <a:p>
                      <a:pPr algn="ctr">
                        <a:spcAft>
                          <a:spcPts val="0"/>
                        </a:spcAft>
                      </a:pPr>
                      <a:r>
                        <a:rPr lang="uk-UA" sz="1300">
                          <a:effectLst/>
                        </a:rPr>
                        <a:t>рівень</a:t>
                      </a:r>
                      <a:endParaRPr lang="uk-UA" sz="1000">
                        <a:effectLst/>
                        <a:latin typeface="Calibri"/>
                        <a:ea typeface="Calibri"/>
                        <a:cs typeface="Times New Roman"/>
                      </a:endParaRPr>
                    </a:p>
                  </a:txBody>
                  <a:tcPr marL="64808" marR="64808" marT="0" marB="0" anchor="ctr"/>
                </a:tc>
                <a:tc vMerge="1">
                  <a:txBody>
                    <a:bodyPr/>
                    <a:lstStyle/>
                    <a:p>
                      <a:endParaRPr lang="uk-UA"/>
                    </a:p>
                  </a:txBody>
                  <a:tcPr/>
                </a:tc>
                <a:extLst>
                  <a:ext uri="{0D108BD9-81ED-4DB2-BD59-A6C34878D82A}">
                    <a16:rowId xmlns="" xmlns:a16="http://schemas.microsoft.com/office/drawing/2014/main" val="10001"/>
                  </a:ext>
                </a:extLst>
              </a:tr>
              <a:tr h="596237">
                <a:tc>
                  <a:txBody>
                    <a:bodyPr/>
                    <a:lstStyle/>
                    <a:p>
                      <a:pPr algn="ctr">
                        <a:spcAft>
                          <a:spcPts val="0"/>
                        </a:spcAft>
                      </a:pPr>
                      <a:r>
                        <a:rPr lang="uk-UA" sz="1300">
                          <a:effectLst/>
                        </a:rPr>
                        <a:t>5-А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8</a:t>
                      </a:r>
                      <a:r>
                        <a:rPr lang="uk-UA" sz="1300">
                          <a:effectLst/>
                        </a:rPr>
                        <a:t>/</a:t>
                      </a:r>
                      <a:r>
                        <a:rPr lang="en-US" sz="1300">
                          <a:effectLst/>
                        </a:rPr>
                        <a:t>3</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100">
                          <a:effectLst/>
                        </a:rPr>
                        <a:t>Письменна Н.Я.,  Кравчук В.Б., Чубата Г.М.</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12,5%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5</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62,5%</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25%</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2"/>
                  </a:ext>
                </a:extLst>
              </a:tr>
              <a:tr h="397491">
                <a:tc>
                  <a:txBody>
                    <a:bodyPr/>
                    <a:lstStyle/>
                    <a:p>
                      <a:pPr algn="ctr">
                        <a:spcAft>
                          <a:spcPts val="0"/>
                        </a:spcAft>
                      </a:pPr>
                      <a:r>
                        <a:rPr lang="uk-UA" sz="1300">
                          <a:effectLst/>
                        </a:rPr>
                        <a:t>6</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100">
                          <a:effectLst/>
                        </a:rPr>
                        <a:t>Чубата  Г.М., Ігошин В.І., Кутікіна Н.С.</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4</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80%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3"/>
                  </a:ext>
                </a:extLst>
              </a:tr>
              <a:tr h="596237">
                <a:tc>
                  <a:txBody>
                    <a:bodyPr/>
                    <a:lstStyle/>
                    <a:p>
                      <a:pPr algn="ctr">
                        <a:spcAft>
                          <a:spcPts val="0"/>
                        </a:spcAft>
                      </a:pPr>
                      <a:r>
                        <a:rPr lang="uk-UA" sz="1300">
                          <a:effectLst/>
                        </a:rPr>
                        <a:t>7</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100">
                          <a:effectLst/>
                        </a:rPr>
                        <a:t>Письменна Н.Я., Ігошин В.І., Кутікіна Н.С.</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4"/>
                  </a:ext>
                </a:extLst>
              </a:tr>
              <a:tr h="397491">
                <a:tc>
                  <a:txBody>
                    <a:bodyPr/>
                    <a:lstStyle/>
                    <a:p>
                      <a:pPr algn="ctr">
                        <a:spcAft>
                          <a:spcPts val="0"/>
                        </a:spcAft>
                      </a:pPr>
                      <a:r>
                        <a:rPr lang="uk-UA" sz="1300">
                          <a:effectLst/>
                        </a:rPr>
                        <a:t>8-А</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5/1</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100">
                          <a:effectLst/>
                        </a:rPr>
                        <a:t>Ігошин В.І., Кравчук В.Б.</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5"/>
                  </a:ext>
                </a:extLst>
              </a:tr>
              <a:tr h="794982">
                <a:tc>
                  <a:txBody>
                    <a:bodyPr/>
                    <a:lstStyle/>
                    <a:p>
                      <a:pPr algn="ctr">
                        <a:spcAft>
                          <a:spcPts val="0"/>
                        </a:spcAft>
                      </a:pPr>
                      <a:r>
                        <a:rPr lang="uk-UA" sz="1300">
                          <a:effectLst/>
                        </a:rPr>
                        <a:t>9</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5/2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100">
                          <a:effectLst/>
                        </a:rPr>
                        <a:t>Чубата Г.М., Письменна Н.Я., Кутікіна Н.С., Кравчук В.Б.</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4</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80%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1</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20%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a:t>
                      </a:r>
                      <a:endParaRPr lang="uk-UA" sz="100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6"/>
                  </a:ext>
                </a:extLst>
              </a:tr>
              <a:tr h="397491">
                <a:tc>
                  <a:txBody>
                    <a:bodyPr/>
                    <a:lstStyle/>
                    <a:p>
                      <a:pPr algn="ctr">
                        <a:spcAft>
                          <a:spcPts val="0"/>
                        </a:spcAft>
                      </a:pPr>
                      <a:r>
                        <a:rPr lang="uk-UA" sz="1300">
                          <a:effectLst/>
                        </a:rPr>
                        <a:t>10</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en-US" sz="1300">
                          <a:effectLst/>
                        </a:rPr>
                        <a:t>5</a:t>
                      </a:r>
                      <a:r>
                        <a:rPr lang="uk-UA" sz="1300">
                          <a:effectLst/>
                        </a:rPr>
                        <a:t>/</a:t>
                      </a:r>
                      <a:r>
                        <a:rPr lang="en-US" sz="1300">
                          <a:effectLst/>
                        </a:rPr>
                        <a:t>2</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100">
                          <a:effectLst/>
                        </a:rPr>
                        <a:t>Кравчук В.Б., Ігошин В.І., Кутікіна Н.С.</a:t>
                      </a:r>
                      <a:endParaRPr lang="uk-UA" sz="1000">
                        <a:effectLst/>
                        <a:latin typeface="Calibri"/>
                        <a:ea typeface="Calibri"/>
                        <a:cs typeface="Times New Roman"/>
                      </a:endParaRPr>
                    </a:p>
                  </a:txBody>
                  <a:tcPr marL="64808" marR="64808" marT="0" marB="0"/>
                </a:tc>
                <a:tc>
                  <a:txBody>
                    <a:bodyPr/>
                    <a:lstStyle/>
                    <a:p>
                      <a:pPr algn="ctr">
                        <a:lnSpc>
                          <a:spcPct val="115000"/>
                        </a:lnSpc>
                        <a:spcAft>
                          <a:spcPts val="0"/>
                        </a:spcAft>
                      </a:pPr>
                      <a:r>
                        <a:rPr lang="uk-UA" sz="1300">
                          <a:effectLst/>
                        </a:rPr>
                        <a:t>2</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40%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3</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a:effectLst/>
                        </a:rPr>
                        <a:t>60%</a:t>
                      </a:r>
                      <a:endParaRPr lang="uk-UA" sz="1000">
                        <a:effectLst/>
                        <a:latin typeface="Calibri"/>
                        <a:ea typeface="Calibri"/>
                        <a:cs typeface="Times New Roman"/>
                      </a:endParaRPr>
                    </a:p>
                  </a:txBody>
                  <a:tcPr marL="64808" marR="64808" marT="0" marB="0" anchor="ctr"/>
                </a:tc>
                <a:tc>
                  <a:txBody>
                    <a:bodyPr/>
                    <a:lstStyle/>
                    <a:p>
                      <a:pPr algn="ctr">
                        <a:lnSpc>
                          <a:spcPct val="115000"/>
                        </a:lnSpc>
                        <a:spcAft>
                          <a:spcPts val="0"/>
                        </a:spcAft>
                      </a:pPr>
                      <a:r>
                        <a:rPr lang="uk-UA" sz="1300">
                          <a:effectLst/>
                        </a:rPr>
                        <a:t>-</a:t>
                      </a:r>
                      <a:endParaRPr lang="uk-UA" sz="1000">
                        <a:effectLst/>
                        <a:latin typeface="Calibri"/>
                        <a:ea typeface="Calibri"/>
                        <a:cs typeface="Times New Roman"/>
                      </a:endParaRPr>
                    </a:p>
                  </a:txBody>
                  <a:tcPr marL="64808" marR="64808" marT="0" marB="0" anchor="ctr"/>
                </a:tc>
                <a:tc>
                  <a:txBody>
                    <a:bodyPr/>
                    <a:lstStyle/>
                    <a:p>
                      <a:pPr algn="ctr">
                        <a:spcAft>
                          <a:spcPts val="0"/>
                        </a:spcAft>
                      </a:pPr>
                      <a:r>
                        <a:rPr lang="uk-UA" sz="1300" dirty="0">
                          <a:effectLst/>
                        </a:rPr>
                        <a:t>-</a:t>
                      </a:r>
                      <a:endParaRPr lang="uk-UA" sz="1000" dirty="0">
                        <a:effectLst/>
                        <a:latin typeface="Calibri"/>
                        <a:ea typeface="Calibri"/>
                        <a:cs typeface="Times New Roman"/>
                      </a:endParaRPr>
                    </a:p>
                  </a:txBody>
                  <a:tcPr marL="64808" marR="64808" marT="0" marB="0" anchor="ctr"/>
                </a:tc>
                <a:extLst>
                  <a:ext uri="{0D108BD9-81ED-4DB2-BD59-A6C34878D82A}">
                    <a16:rowId xmlns="" xmlns:a16="http://schemas.microsoft.com/office/drawing/2014/main" val="10007"/>
                  </a:ext>
                </a:extLst>
              </a:tr>
            </a:tbl>
          </a:graphicData>
        </a:graphic>
      </p:graphicFrame>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
        <p:nvSpPr>
          <p:cNvPr id="5" name="Прямоугольник 4"/>
          <p:cNvSpPr/>
          <p:nvPr/>
        </p:nvSpPr>
        <p:spPr>
          <a:xfrm>
            <a:off x="2353937" y="205002"/>
            <a:ext cx="6096000" cy="738664"/>
          </a:xfrm>
          <a:prstGeom prst="rect">
            <a:avLst/>
          </a:prstGeom>
        </p:spPr>
        <p:txBody>
          <a:bodyPr>
            <a:spAutoFit/>
          </a:bodyPr>
          <a:lstStyle/>
          <a:p>
            <a:pPr algn="ctr"/>
            <a:r>
              <a:rPr lang="uk-UA" sz="1400" b="1" dirty="0">
                <a:solidFill>
                  <a:srgbClr val="FFFF00"/>
                </a:solidFill>
              </a:rPr>
              <a:t>Моніторинг навчальних досягнень учнів 5-10 класів</a:t>
            </a:r>
          </a:p>
          <a:p>
            <a:pPr algn="ctr"/>
            <a:r>
              <a:rPr lang="uk-UA" sz="1400" b="1" i="1" dirty="0">
                <a:solidFill>
                  <a:srgbClr val="FFFF00"/>
                </a:solidFill>
              </a:rPr>
              <a:t>з інтелектуальними порушеннями легкого ступеня</a:t>
            </a:r>
            <a:endParaRPr lang="uk-UA" sz="1400" b="1" dirty="0">
              <a:solidFill>
                <a:srgbClr val="FFFF00"/>
              </a:solidFill>
            </a:endParaRPr>
          </a:p>
          <a:p>
            <a:pPr algn="ctr"/>
            <a:r>
              <a:rPr lang="uk-UA" sz="1400" b="1" dirty="0">
                <a:solidFill>
                  <a:srgbClr val="FFFF00"/>
                </a:solidFill>
              </a:rPr>
              <a:t>за 2020-2021 н. р.</a:t>
            </a:r>
          </a:p>
        </p:txBody>
      </p:sp>
    </p:spTree>
    <p:extLst>
      <p:ext uri="{BB962C8B-B14F-4D97-AF65-F5344CB8AC3E}">
        <p14:creationId xmlns:p14="http://schemas.microsoft.com/office/powerpoint/2010/main" val="152111416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002535" y="262837"/>
            <a:ext cx="8664766" cy="114300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dirty="0" smtClean="0"/>
              <a:t>     </a:t>
            </a:r>
            <a:r>
              <a:rPr lang="uk-UA" b="1" dirty="0" smtClean="0">
                <a:solidFill>
                  <a:srgbClr val="FFFF00"/>
                </a:solidFill>
              </a:rPr>
              <a:t>5 клас                       6 </a:t>
            </a:r>
            <a:r>
              <a:rPr lang="uk-UA" b="1" dirty="0" err="1" smtClean="0">
                <a:solidFill>
                  <a:srgbClr val="FFFF00"/>
                </a:solidFill>
              </a:rPr>
              <a:t>клас</a:t>
            </a:r>
            <a:endParaRPr lang="uk-UA" b="1" dirty="0">
              <a:solidFill>
                <a:srgbClr val="FFFF00"/>
              </a:solidFill>
            </a:endParaRPr>
          </a:p>
        </p:txBody>
      </p:sp>
      <p:graphicFrame>
        <p:nvGraphicFramePr>
          <p:cNvPr id="3" name="Содержимое 4"/>
          <p:cNvGraphicFramePr>
            <a:graphicFrameLocks/>
          </p:cNvGraphicFramePr>
          <p:nvPr/>
        </p:nvGraphicFramePr>
        <p:xfrm>
          <a:off x="467544" y="1556792"/>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Содержимое 6"/>
          <p:cNvGraphicFramePr>
            <a:graphicFrameLocks/>
          </p:cNvGraphicFramePr>
          <p:nvPr>
            <p:extLst>
              <p:ext uri="{D42A27DB-BD31-4B8C-83A1-F6EECF244321}">
                <p14:modId xmlns:p14="http://schemas.microsoft.com/office/powerpoint/2010/main" val="3934592313"/>
              </p:ext>
            </p:extLst>
          </p:nvPr>
        </p:nvGraphicFramePr>
        <p:xfrm>
          <a:off x="5716836" y="1523082"/>
          <a:ext cx="4038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256050556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9502048" cy="114300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dirty="0" smtClean="0"/>
              <a:t>     </a:t>
            </a:r>
            <a:r>
              <a:rPr lang="uk-UA" b="1" dirty="0" smtClean="0">
                <a:solidFill>
                  <a:srgbClr val="FFFF00"/>
                </a:solidFill>
              </a:rPr>
              <a:t>7 клас                         8-А клас</a:t>
            </a:r>
            <a:endParaRPr lang="uk-UA" b="1" dirty="0">
              <a:solidFill>
                <a:srgbClr val="FFFF00"/>
              </a:solidFill>
            </a:endParaRPr>
          </a:p>
        </p:txBody>
      </p:sp>
      <p:graphicFrame>
        <p:nvGraphicFramePr>
          <p:cNvPr id="3" name="Содержимое 4"/>
          <p:cNvGraphicFramePr>
            <a:graphicFrameLocks/>
          </p:cNvGraphicFramePr>
          <p:nvPr>
            <p:extLst>
              <p:ext uri="{D42A27DB-BD31-4B8C-83A1-F6EECF244321}">
                <p14:modId xmlns:p14="http://schemas.microsoft.com/office/powerpoint/2010/main" val="2144954835"/>
              </p:ext>
            </p:extLst>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Содержимое 5"/>
          <p:cNvGraphicFramePr>
            <a:graphicFrameLocks/>
          </p:cNvGraphicFramePr>
          <p:nvPr>
            <p:extLst>
              <p:ext uri="{D42A27DB-BD31-4B8C-83A1-F6EECF244321}">
                <p14:modId xmlns:p14="http://schemas.microsoft.com/office/powerpoint/2010/main" val="2784519161"/>
              </p:ext>
            </p:extLst>
          </p:nvPr>
        </p:nvGraphicFramePr>
        <p:xfrm>
          <a:off x="5683785" y="1417638"/>
          <a:ext cx="4038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3535027103"/>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9480014" cy="114300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dirty="0" smtClean="0"/>
              <a:t>		</a:t>
            </a:r>
            <a:r>
              <a:rPr lang="uk-UA" b="1" dirty="0" smtClean="0">
                <a:solidFill>
                  <a:srgbClr val="FFFF00"/>
                </a:solidFill>
              </a:rPr>
              <a:t>9 клас           					10 </a:t>
            </a:r>
            <a:r>
              <a:rPr lang="uk-UA" b="1" dirty="0" err="1" smtClean="0">
                <a:solidFill>
                  <a:srgbClr val="FFFF00"/>
                </a:solidFill>
              </a:rPr>
              <a:t>клас</a:t>
            </a:r>
            <a:endParaRPr lang="uk-UA" b="1" dirty="0">
              <a:solidFill>
                <a:srgbClr val="FFFF00"/>
              </a:solidFill>
            </a:endParaRPr>
          </a:p>
        </p:txBody>
      </p:sp>
      <p:graphicFrame>
        <p:nvGraphicFramePr>
          <p:cNvPr id="3" name="Содержимое 4"/>
          <p:cNvGraphicFramePr>
            <a:graphicFrameLocks/>
          </p:cNvGraphicFramePr>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Содержимое 5"/>
          <p:cNvGraphicFramePr>
            <a:graphicFrameLocks/>
          </p:cNvGraphicFramePr>
          <p:nvPr>
            <p:extLst>
              <p:ext uri="{D42A27DB-BD31-4B8C-83A1-F6EECF244321}">
                <p14:modId xmlns:p14="http://schemas.microsoft.com/office/powerpoint/2010/main" val="3144619038"/>
              </p:ext>
            </p:extLst>
          </p:nvPr>
        </p:nvGraphicFramePr>
        <p:xfrm>
          <a:off x="5804971" y="1611217"/>
          <a:ext cx="4038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201176168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467543" y="404664"/>
            <a:ext cx="9227299" cy="1291934"/>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1800" dirty="0" smtClean="0">
                <a:solidFill>
                  <a:srgbClr val="FFFF00"/>
                </a:solidFill>
              </a:rPr>
              <a:t>Моніторинг навчальних досягнень учнів 5-10 класів</a:t>
            </a:r>
            <a:r>
              <a:rPr lang="ru-RU" sz="1800" dirty="0" smtClean="0">
                <a:solidFill>
                  <a:srgbClr val="FFFF00"/>
                </a:solidFill>
              </a:rPr>
              <a:t/>
            </a:r>
            <a:br>
              <a:rPr lang="ru-RU" sz="1800" dirty="0" smtClean="0">
                <a:solidFill>
                  <a:srgbClr val="FFFF00"/>
                </a:solidFill>
              </a:rPr>
            </a:br>
            <a:r>
              <a:rPr lang="uk-UA" sz="1800" b="1" i="1" dirty="0" smtClean="0">
                <a:solidFill>
                  <a:srgbClr val="FFFF00"/>
                </a:solidFill>
              </a:rPr>
              <a:t>з інтелектуальними порушеннями легкого ступеня</a:t>
            </a:r>
            <a:r>
              <a:rPr lang="ru-RU" sz="1800" dirty="0" smtClean="0">
                <a:solidFill>
                  <a:srgbClr val="FFFF00"/>
                </a:solidFill>
              </a:rPr>
              <a:t/>
            </a:r>
            <a:br>
              <a:rPr lang="ru-RU" sz="1800" dirty="0" smtClean="0">
                <a:solidFill>
                  <a:srgbClr val="FFFF00"/>
                </a:solidFill>
              </a:rPr>
            </a:br>
            <a:r>
              <a:rPr lang="uk-UA" sz="1800" dirty="0" smtClean="0">
                <a:solidFill>
                  <a:srgbClr val="FFFF00"/>
                </a:solidFill>
              </a:rPr>
              <a:t>за 2020-2021 н. р.</a:t>
            </a:r>
            <a:br>
              <a:rPr lang="uk-UA" sz="1800" dirty="0" smtClean="0">
                <a:solidFill>
                  <a:srgbClr val="FFFF00"/>
                </a:solidFill>
              </a:rPr>
            </a:br>
            <a:r>
              <a:rPr lang="uk-UA" sz="2400" i="1" u="sng" dirty="0" smtClean="0">
                <a:solidFill>
                  <a:srgbClr val="FFFF00"/>
                </a:solidFill>
                <a:latin typeface="Times New Roman" pitchFamily="18" charset="0"/>
                <a:cs typeface="Times New Roman" pitchFamily="18" charset="0"/>
              </a:rPr>
              <a:t>трудове навчання (зведений рівень по класах)</a:t>
            </a:r>
            <a:endParaRPr lang="uk-UA" sz="2400" i="1" u="sng" dirty="0">
              <a:solidFill>
                <a:srgbClr val="FFFF00"/>
              </a:solidFill>
              <a:latin typeface="Times New Roman" pitchFamily="18" charset="0"/>
              <a:cs typeface="Times New Roman" pitchFamily="18" charset="0"/>
            </a:endParaRPr>
          </a:p>
        </p:txBody>
      </p:sp>
      <p:graphicFrame>
        <p:nvGraphicFramePr>
          <p:cNvPr id="4" name="Содержимое 3"/>
          <p:cNvGraphicFramePr>
            <a:graphicFrameLocks/>
          </p:cNvGraphicFramePr>
          <p:nvPr>
            <p:extLst>
              <p:ext uri="{D42A27DB-BD31-4B8C-83A1-F6EECF244321}">
                <p14:modId xmlns:p14="http://schemas.microsoft.com/office/powerpoint/2010/main" val="22465717"/>
              </p:ext>
            </p:extLst>
          </p:nvPr>
        </p:nvGraphicFramePr>
        <p:xfrm>
          <a:off x="1641512" y="2040875"/>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2194388545"/>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7814" y="287576"/>
            <a:ext cx="5836456" cy="5656340"/>
          </a:xfrm>
        </p:spPr>
        <p:txBody>
          <a:bodyPr>
            <a:normAutofit fontScale="92500" lnSpcReduction="20000"/>
          </a:bodyPr>
          <a:lstStyle/>
          <a:p>
            <a:r>
              <a:rPr lang="uk-UA" sz="1800" noProof="1" smtClean="0">
                <a:solidFill>
                  <a:schemeClr val="tx1"/>
                </a:solidFill>
                <a:latin typeface="Times New Roman" panose="02020603050405020304" pitchFamily="18" charset="0"/>
                <a:cs typeface="Times New Roman" panose="02020603050405020304" pitchFamily="18" charset="0"/>
              </a:rPr>
              <a:t>	</a:t>
            </a:r>
            <a:r>
              <a:rPr lang="uk-UA" noProof="1" smtClean="0">
                <a:solidFill>
                  <a:schemeClr val="tx1"/>
                </a:solidFill>
                <a:latin typeface="Times New Roman" panose="02020603050405020304" pitchFamily="18" charset="0"/>
                <a:cs typeface="Times New Roman" panose="02020603050405020304" pitchFamily="18" charset="0"/>
              </a:rPr>
              <a:t>Впродовж року функціонування освітньої системи ТСЗОШ ТМР ТО було спрямовано на реалізацію пріоритетних завдань, визначених законами України:</a:t>
            </a:r>
            <a:endParaRPr lang="en-US" noProof="1" smtClean="0">
              <a:solidFill>
                <a:schemeClr val="tx1"/>
              </a:solidFill>
              <a:latin typeface="Times New Roman" panose="02020603050405020304" pitchFamily="18" charset="0"/>
              <a:cs typeface="Times New Roman" panose="02020603050405020304" pitchFamily="18" charset="0"/>
            </a:endParaRPr>
          </a:p>
          <a:p>
            <a:r>
              <a:rPr lang="uk-UA" b="1" dirty="0">
                <a:latin typeface="Times New Roman" panose="02020603050405020304" pitchFamily="18" charset="0"/>
                <a:cs typeface="Times New Roman" panose="02020603050405020304" pitchFamily="18" charset="0"/>
              </a:rPr>
              <a:t>Закон України «Про освіту»    </a:t>
            </a:r>
            <a:endParaRPr lang="uk-UA" dirty="0">
              <a:latin typeface="Times New Roman" panose="02020603050405020304" pitchFamily="18" charset="0"/>
              <a:cs typeface="Times New Roman" panose="02020603050405020304" pitchFamily="18" charset="0"/>
            </a:endParaRPr>
          </a:p>
          <a:p>
            <a:r>
              <a:rPr lang="uk-UA" b="1" dirty="0">
                <a:latin typeface="Times New Roman" panose="02020603050405020304" pitchFamily="18" charset="0"/>
                <a:cs typeface="Times New Roman" panose="02020603050405020304" pitchFamily="18" charset="0"/>
              </a:rPr>
              <a:t>Закон України «Про повну загальну середню освіту»</a:t>
            </a:r>
            <a:endParaRPr lang="uk-UA" dirty="0">
              <a:latin typeface="Times New Roman" panose="02020603050405020304" pitchFamily="18" charset="0"/>
              <a:cs typeface="Times New Roman" panose="02020603050405020304" pitchFamily="18" charset="0"/>
            </a:endParaRPr>
          </a:p>
          <a:p>
            <a:r>
              <a:rPr lang="uk-UA" b="1" dirty="0">
                <a:latin typeface="Times New Roman" panose="02020603050405020304" pitchFamily="18" charset="0"/>
                <a:cs typeface="Times New Roman" panose="02020603050405020304" pitchFamily="18" charset="0"/>
              </a:rPr>
              <a:t>Закон України «Про інформацію</a:t>
            </a:r>
            <a:r>
              <a:rPr lang="uk-UA" b="1" dirty="0" smtClean="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a:p>
            <a:r>
              <a:rPr lang="uk-UA" b="1" dirty="0">
                <a:latin typeface="Times New Roman" panose="02020603050405020304" pitchFamily="18" charset="0"/>
                <a:cs typeface="Times New Roman" panose="02020603050405020304" pitchFamily="18" charset="0"/>
              </a:rPr>
              <a:t>Закон України «Про доступ до публічної інформації» </a:t>
            </a:r>
            <a:endParaRPr lang="uk-UA" dirty="0">
              <a:latin typeface="Times New Roman" panose="02020603050405020304" pitchFamily="18" charset="0"/>
              <a:cs typeface="Times New Roman" panose="02020603050405020304" pitchFamily="18" charset="0"/>
            </a:endParaRPr>
          </a:p>
          <a:p>
            <a:r>
              <a:rPr lang="uk-UA" b="1" dirty="0">
                <a:latin typeface="Times New Roman" panose="02020603050405020304" pitchFamily="18" charset="0"/>
                <a:cs typeface="Times New Roman" panose="02020603050405020304" pitchFamily="18" charset="0"/>
              </a:rPr>
              <a:t>Закон України «Про внесення змін до деяких законодавчих актів України щодо протидії </a:t>
            </a:r>
            <a:r>
              <a:rPr lang="uk-UA" b="1" noProof="1" smtClean="0">
                <a:latin typeface="Times New Roman" panose="02020603050405020304" pitchFamily="18" charset="0"/>
                <a:cs typeface="Times New Roman" panose="02020603050405020304" pitchFamily="18" charset="0"/>
              </a:rPr>
              <a:t>булінгу (цькуванню)»</a:t>
            </a:r>
            <a:endParaRPr lang="uk-UA" noProof="1" smtClean="0">
              <a:latin typeface="Times New Roman" panose="02020603050405020304" pitchFamily="18" charset="0"/>
              <a:cs typeface="Times New Roman" panose="02020603050405020304" pitchFamily="18" charset="0"/>
            </a:endParaRPr>
          </a:p>
          <a:p>
            <a:r>
              <a:rPr lang="uk-UA" b="1" noProof="1" smtClean="0">
                <a:latin typeface="Times New Roman" panose="02020603050405020304" pitchFamily="18" charset="0"/>
                <a:cs typeface="Times New Roman" panose="02020603050405020304" pitchFamily="18" charset="0"/>
              </a:rPr>
              <a:t>Положення про спеціальну школу </a:t>
            </a:r>
            <a:r>
              <a:rPr lang="uk-UA" noProof="1" smtClean="0">
                <a:latin typeface="Times New Roman" panose="02020603050405020304" pitchFamily="18" charset="0"/>
                <a:cs typeface="Times New Roman" panose="02020603050405020304" pitchFamily="18" charset="0"/>
              </a:rPr>
              <a:t>затверджено постановою Кабінету Міністрів України від 6 березня 2019 р. № 221</a:t>
            </a:r>
          </a:p>
          <a:p>
            <a:r>
              <a:rPr lang="uk-UA" noProof="1" smtClean="0">
                <a:latin typeface="Times New Roman" panose="02020603050405020304" pitchFamily="18" charset="0"/>
                <a:cs typeface="Times New Roman" panose="02020603050405020304" pitchFamily="18" charset="0"/>
              </a:rPr>
              <a:t>Порядок зарахування, відрахування та переведення учнів до державних та комунальних закладів освіти для здобуття повної загальної середньої освіти затверджено наказом Міністерства освіти і науки України 16.04.2018 № 367</a:t>
            </a:r>
          </a:p>
          <a:p>
            <a:r>
              <a:rPr lang="uk-UA" noProof="1" smtClean="0">
                <a:latin typeface="Times New Roman" panose="02020603050405020304" pitchFamily="18" charset="0"/>
                <a:cs typeface="Times New Roman" panose="02020603050405020304" pitchFamily="18" charset="0"/>
              </a:rPr>
              <a:t>Порядок зарахування дітей на цілодобове перебування до закладів незалежно від типу, форми власності та підпорядкування затверджено постановою Кабінету Міністрів України від 1 червня 2020 р. № 586</a:t>
            </a:r>
          </a:p>
          <a:p>
            <a:r>
              <a:rPr lang="uk-UA" noProof="1" smtClean="0">
                <a:latin typeface="Times New Roman" panose="02020603050405020304" pitchFamily="18" charset="0"/>
                <a:cs typeface="Times New Roman" panose="02020603050405020304" pitchFamily="18" charset="0"/>
              </a:rPr>
              <a:t>Державні санітарні норми та правила «Гігієнічні вимоги до улаштування, утримання і режиму спеціальних загальноосвітніх шкіл (шкіл-інтернатів) для дітей, які потребують корекції фізичного та (або) розумового розвитку, та навчально-реабілітаційних центрів» зареєстровано в Міністерстві Юстиції України 14 березня 2013 р. за № 410/22942</a:t>
            </a:r>
          </a:p>
          <a:p>
            <a:r>
              <a:rPr lang="uk-UA" noProof="1" smtClean="0">
                <a:latin typeface="Times New Roman" panose="02020603050405020304" pitchFamily="18" charset="0"/>
                <a:cs typeface="Times New Roman" panose="02020603050405020304" pitchFamily="18" charset="0"/>
              </a:rPr>
              <a:t>Статут</a:t>
            </a:r>
          </a:p>
          <a:p>
            <a:r>
              <a:rPr lang="uk-UA" noProof="1" smtClean="0">
                <a:latin typeface="Times New Roman" panose="02020603050405020304" pitchFamily="18" charset="0"/>
                <a:cs typeface="Times New Roman" panose="02020603050405020304" pitchFamily="18" charset="0"/>
              </a:rPr>
              <a:t>Колективний договір</a:t>
            </a:r>
          </a:p>
          <a:p>
            <a:r>
              <a:rPr lang="uk-UA" noProof="1" smtClean="0">
                <a:latin typeface="Times New Roman" panose="02020603050405020304" pitchFamily="18" charset="0"/>
                <a:cs typeface="Times New Roman" panose="02020603050405020304" pitchFamily="18" charset="0"/>
              </a:rPr>
              <a:t>Правила внутрішкільного розпорядку</a:t>
            </a:r>
          </a:p>
          <a:p>
            <a:endParaRPr lang="uk-UA" dirty="0">
              <a:solidFill>
                <a:srgbClr val="FFFF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739" y="794084"/>
            <a:ext cx="1578049" cy="2182013"/>
          </a:xfrm>
          <a:prstGeom prst="rect">
            <a:avLst/>
          </a:prstGeom>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14987" r="14566"/>
          <a:stretch/>
        </p:blipFill>
        <p:spPr>
          <a:xfrm>
            <a:off x="8062638" y="1891047"/>
            <a:ext cx="1847995" cy="1475593"/>
          </a:xfrm>
          <a:prstGeom prst="rect">
            <a:avLst/>
          </a:prstGeom>
          <a:ln w="57150">
            <a:solidFill>
              <a:schemeClr val="tx1"/>
            </a:solidFill>
          </a:ln>
          <a:effec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7310" y="3724243"/>
            <a:ext cx="1569855" cy="2219673"/>
          </a:xfrm>
          <a:prstGeom prst="rect">
            <a:avLst/>
          </a:prstGeom>
          <a:ln w="57150">
            <a:solidFill>
              <a:schemeClr val="tx1"/>
            </a:solidFill>
          </a:ln>
          <a:effectLst/>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3939" y="744778"/>
            <a:ext cx="1094582" cy="1094582"/>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6635" y="3555467"/>
            <a:ext cx="1994861" cy="2916767"/>
          </a:xfrm>
          <a:prstGeom prst="rect">
            <a:avLst/>
          </a:prstGeom>
          <a:ln w="57150">
            <a:solidFill>
              <a:schemeClr val="tx1"/>
            </a:solidFill>
          </a:ln>
        </p:spPr>
      </p:pic>
    </p:spTree>
    <p:custDataLst>
      <p:tags r:id="rId1"/>
    </p:custDataLst>
    <p:extLst>
      <p:ext uri="{BB962C8B-B14F-4D97-AF65-F5344CB8AC3E}">
        <p14:creationId xmlns:p14="http://schemas.microsoft.com/office/powerpoint/2010/main" val="2103113145"/>
      </p:ext>
    </p:extLst>
  </p:cSld>
  <p:clrMapOvr>
    <a:masterClrMapping/>
  </p:clrMapOvr>
  <mc:AlternateContent xmlns:mc="http://schemas.openxmlformats.org/markup-compatibility/2006" xmlns:p14="http://schemas.microsoft.com/office/powerpoint/2010/main">
    <mc:Choice Requires="p14">
      <p:transition p14:dur="10" advClick="0" advTm="5885">
        <p:fade/>
      </p:transition>
    </mc:Choice>
    <mc:Fallback xmlns="">
      <p:transition advClick="0" advTm="5885">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4632" y="106070"/>
            <a:ext cx="5688376" cy="6401753"/>
          </a:xfrm>
          <a:prstGeom prst="rect">
            <a:avLst/>
          </a:prstGeom>
        </p:spPr>
        <p:txBody>
          <a:bodyPr wrap="square">
            <a:spAutoFit/>
          </a:bodyPr>
          <a:lstStyle/>
          <a:p>
            <a:pPr algn="ctr"/>
            <a:r>
              <a:rPr lang="uk-UA" sz="3200" b="1" noProof="1" smtClean="0">
                <a:solidFill>
                  <a:srgbClr val="FFFF00"/>
                </a:solidFill>
              </a:rPr>
              <a:t>Реалізовуємо Проєкт   </a:t>
            </a:r>
          </a:p>
          <a:p>
            <a:pPr algn="ctr"/>
            <a:r>
              <a:rPr lang="uk-UA" b="1" noProof="1" smtClean="0">
                <a:solidFill>
                  <a:srgbClr val="FFFF00"/>
                </a:solidFill>
              </a:rPr>
              <a:t>«Від  трудового  навчання  до   успішної   соціалізації»</a:t>
            </a:r>
            <a:endParaRPr lang="uk-UA" noProof="1" smtClean="0">
              <a:solidFill>
                <a:srgbClr val="FFFF00"/>
              </a:solidFill>
            </a:endParaRPr>
          </a:p>
          <a:p>
            <a:r>
              <a:rPr lang="uk-UA" b="1" noProof="1" smtClean="0"/>
              <a:t> </a:t>
            </a:r>
            <a:endParaRPr lang="uk-UA" noProof="1" smtClean="0"/>
          </a:p>
          <a:p>
            <a:r>
              <a:rPr lang="uk-UA" b="1" i="1" noProof="1" smtClean="0">
                <a:solidFill>
                  <a:srgbClr val="FFFF00"/>
                </a:solidFill>
              </a:rPr>
              <a:t>Мета:</a:t>
            </a:r>
          </a:p>
          <a:p>
            <a:r>
              <a:rPr lang="uk-UA" noProof="1" smtClean="0"/>
              <a:t> розвиток системи профільного навчання через підготовку дітей до свідомого обрання профілю подальшого навчання, забезпечення диференціації навчання шляхом проведення якісної допрофільної підготовки та розвиток трудових компетентностей учнів під час освітнього процесу.</a:t>
            </a:r>
          </a:p>
          <a:p>
            <a:r>
              <a:rPr lang="uk-UA" noProof="1" smtClean="0"/>
              <a:t> </a:t>
            </a:r>
          </a:p>
          <a:p>
            <a:r>
              <a:rPr lang="uk-UA" b="1" i="1" noProof="1" smtClean="0">
                <a:solidFill>
                  <a:srgbClr val="FFFF00"/>
                </a:solidFill>
              </a:rPr>
              <a:t>Завдання:</a:t>
            </a:r>
            <a:endParaRPr lang="uk-UA" noProof="1" smtClean="0">
              <a:solidFill>
                <a:srgbClr val="FFFF00"/>
              </a:solidFill>
            </a:endParaRPr>
          </a:p>
          <a:p>
            <a:pPr lvl="0"/>
            <a:r>
              <a:rPr lang="uk-UA" noProof="1" smtClean="0"/>
              <a:t>забезпечення профорієнтаційної роботи  з метою подальшого вибору професії;</a:t>
            </a:r>
          </a:p>
          <a:p>
            <a:pPr lvl="0"/>
            <a:r>
              <a:rPr lang="uk-UA" noProof="1" smtClean="0"/>
              <a:t>сприяння формуванню в учнів знань, умінь і навичок, необхідних для майбутнього успішного вибору професії;</a:t>
            </a:r>
          </a:p>
          <a:p>
            <a:pPr lvl="0"/>
            <a:r>
              <a:rPr lang="uk-UA" noProof="1" smtClean="0"/>
              <a:t>розвиток трудових компетентностей учнів з особливими освітніми потребами під час уроків трудового навчання.</a:t>
            </a:r>
            <a:endParaRPr lang="uk-UA" noProof="1"/>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008" y="1030077"/>
            <a:ext cx="4208445" cy="3156334"/>
          </a:xfrm>
          <a:prstGeom prst="rect">
            <a:avLst/>
          </a:prstGeom>
          <a:ln w="38100">
            <a:solidFill>
              <a:schemeClr val="tx1"/>
            </a:solidFill>
          </a:ln>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1571" y="3110496"/>
            <a:ext cx="2571750" cy="3429000"/>
          </a:xfrm>
          <a:prstGeom prst="rect">
            <a:avLst/>
          </a:prstGeom>
          <a:ln w="38100">
            <a:solidFill>
              <a:schemeClr val="tx1"/>
            </a:solidFill>
          </a:ln>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403827102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2431" y="80699"/>
            <a:ext cx="9774951" cy="923330"/>
          </a:xfrm>
          <a:prstGeom prst="rect">
            <a:avLst/>
          </a:prstGeom>
        </p:spPr>
        <p:txBody>
          <a:bodyPr wrap="square">
            <a:spAutoFit/>
          </a:bodyPr>
          <a:lstStyle/>
          <a:p>
            <a:endParaRPr lang="uk-UA" dirty="0">
              <a:latin typeface="Times New Roman" panose="02020603050405020304" pitchFamily="18" charset="0"/>
              <a:cs typeface="Times New Roman" panose="02020603050405020304" pitchFamily="18" charset="0"/>
            </a:endParaRPr>
          </a:p>
          <a:p>
            <a:r>
              <a:rPr lang="uk-UA" sz="3600" b="1" dirty="0" smtClean="0">
                <a:solidFill>
                  <a:srgbClr val="FFFF00"/>
                </a:solidFill>
                <a:latin typeface="Times New Roman" panose="02020603050405020304" pitchFamily="18" charset="0"/>
                <a:cs typeface="Times New Roman" panose="02020603050405020304" pitchFamily="18" charset="0"/>
              </a:rPr>
              <a:t>Виховна програма школи</a:t>
            </a:r>
            <a:endParaRPr lang="uk-UA" sz="3600" b="1" dirty="0">
              <a:solidFill>
                <a:srgbClr val="FFFF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72431" y="1496249"/>
            <a:ext cx="6096000" cy="4770537"/>
          </a:xfrm>
          <a:prstGeom prst="rect">
            <a:avLst/>
          </a:prstGeom>
        </p:spPr>
        <p:txBody>
          <a:bodyPr>
            <a:spAutoFit/>
          </a:bodyPr>
          <a:lstStyle/>
          <a:p>
            <a:r>
              <a:rPr lang="uk-UA" sz="1600" noProof="1" smtClean="0"/>
              <a:t>Виховна робота у школі  протягом   2020/2021  навчального року була спрямована на виконання завдань, поставлених Національною доктриною розвитку освіти в Україні, законів України „Про освіту”, „Про охорону дитинства”, Концепції громадянського виховання особистості в умовах розвитку української держави, Концепції виховання дітей та молоді в національній системі освіти, національній програмі „Діти України”, Загальнодержавними та обласними програмами з питань формування здорового способу життя, профілактики ВІЛ – СНІДу, загальнодержавними та обласними програмами з питань попередження  насильства над неповнолітніми, профілактики дитячої бездоглядності та злочинності, правової та психологічної підтримки дітей, які потрапили в складні життєві умови тощо.</a:t>
            </a:r>
          </a:p>
          <a:p>
            <a:r>
              <a:rPr lang="uk-UA" sz="1600" noProof="1" smtClean="0"/>
              <a:t>Основні напрями виховання в  2020/2021 н.р. здійснювалися відповідно до програм з виховної роботи в спеціальних закладах.</a:t>
            </a:r>
            <a:endParaRPr lang="uk-UA" sz="1600" noProof="1"/>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791" y="4270445"/>
            <a:ext cx="3103537" cy="232765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414" y="686548"/>
            <a:ext cx="2916755" cy="350558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372803905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4949" y="335846"/>
            <a:ext cx="6377553" cy="4924425"/>
          </a:xfrm>
          <a:prstGeom prst="rect">
            <a:avLst/>
          </a:prstGeom>
        </p:spPr>
        <p:txBody>
          <a:bodyPr wrap="square">
            <a:spAutoFit/>
          </a:bodyPr>
          <a:lstStyle/>
          <a:p>
            <a:r>
              <a:rPr lang="uk-UA" b="1" i="1" dirty="0">
                <a:solidFill>
                  <a:srgbClr val="FFFF00"/>
                </a:solidFill>
              </a:rPr>
              <a:t>Педагогічний колектив продовжує працювати над проблемним питанням : «Соціалізація дітей з особливими потребами шляхом розвитку життєвих компетентностей</a:t>
            </a:r>
            <a:r>
              <a:rPr lang="uk-UA" dirty="0">
                <a:solidFill>
                  <a:srgbClr val="FFFF00"/>
                </a:solidFill>
              </a:rPr>
              <a:t>».</a:t>
            </a:r>
          </a:p>
          <a:p>
            <a:pPr fontAlgn="base"/>
            <a:endParaRPr lang="uk-UA" dirty="0" smtClean="0"/>
          </a:p>
          <a:p>
            <a:pPr fontAlgn="base"/>
            <a:r>
              <a:rPr lang="uk-UA" sz="1400" dirty="0" smtClean="0"/>
              <a:t>Зміст </a:t>
            </a:r>
            <a:r>
              <a:rPr lang="uk-UA" sz="1400" dirty="0"/>
              <a:t>виховної діяльності сплановано </a:t>
            </a:r>
            <a:r>
              <a:rPr lang="ru-RU" sz="1400" dirty="0"/>
              <a:t>у</a:t>
            </a:r>
            <a:r>
              <a:rPr lang="uk-UA" sz="1400" dirty="0"/>
              <a:t> відповідності до наступних ключових ліній:</a:t>
            </a:r>
          </a:p>
          <a:p>
            <a:pPr lvl="0" fontAlgn="base"/>
            <a:r>
              <a:rPr lang="uk-UA" sz="1400" dirty="0"/>
              <a:t>виховання особистих цінностей;</a:t>
            </a:r>
          </a:p>
          <a:p>
            <a:pPr lvl="0" fontAlgn="base"/>
            <a:r>
              <a:rPr lang="uk-UA" sz="1400" dirty="0"/>
              <a:t>виховання сімейних цінностей;</a:t>
            </a:r>
          </a:p>
          <a:p>
            <a:pPr lvl="0" fontAlgn="base"/>
            <a:r>
              <a:rPr lang="uk-UA" sz="1400" dirty="0"/>
              <a:t>виховання загальнолюдських цінностей;</a:t>
            </a:r>
          </a:p>
          <a:p>
            <a:pPr lvl="0" fontAlgn="base"/>
            <a:r>
              <a:rPr lang="uk-UA" sz="1400" dirty="0"/>
              <a:t>виховання громадських цінностей;</a:t>
            </a:r>
          </a:p>
          <a:p>
            <a:pPr lvl="0" fontAlgn="base"/>
            <a:r>
              <a:rPr lang="uk-UA" sz="1400" dirty="0"/>
              <a:t>виховання потреби у здоровому способі життя.</a:t>
            </a:r>
          </a:p>
          <a:p>
            <a:pPr fontAlgn="base"/>
            <a:r>
              <a:rPr lang="uk-UA" sz="1400" dirty="0"/>
              <a:t>Виховна робота  була направлена на створення сприятливих умов для всебічного розвитку дітей на кожному з вікових етапів, на адаптацію в учнівському колективі, на формування національно-патріотичного світогляду та розвиток орієнтації, на засвоєння морально - етичних норм поведінки, на формування усвідомленого вибору здорового способу життя,  на пропаганду духовних надбань українського народу, на виховання любові до рідної землі, на формування правової культури, негативного ставлення до протиправних діянь.</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000" y="2007030"/>
            <a:ext cx="4420967" cy="411374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3069800824"/>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317" y="181131"/>
            <a:ext cx="10024821" cy="3631763"/>
          </a:xfrm>
          <a:prstGeom prst="rect">
            <a:avLst/>
          </a:prstGeom>
        </p:spPr>
        <p:txBody>
          <a:bodyPr wrap="square">
            <a:spAutoFit/>
          </a:bodyPr>
          <a:lstStyle/>
          <a:p>
            <a:endParaRPr lang="uk-UA" sz="1400" b="1" dirty="0" smtClean="0"/>
          </a:p>
          <a:p>
            <a:r>
              <a:rPr lang="uk-UA" sz="1200" b="1" dirty="0" smtClean="0">
                <a:solidFill>
                  <a:srgbClr val="FFFF00"/>
                </a:solidFill>
              </a:rPr>
              <a:t>Організація </a:t>
            </a:r>
            <a:r>
              <a:rPr lang="uk-UA" sz="1200" b="1" dirty="0">
                <a:solidFill>
                  <a:srgbClr val="FFFF00"/>
                </a:solidFill>
              </a:rPr>
              <a:t>виховного процесу з учнями, враховуючи їх інтереси, потреби та творчу </a:t>
            </a:r>
            <a:r>
              <a:rPr lang="uk-UA" sz="1200" b="1" dirty="0" smtClean="0">
                <a:solidFill>
                  <a:srgbClr val="FFFF00"/>
                </a:solidFill>
              </a:rPr>
              <a:t>ініціативу</a:t>
            </a:r>
          </a:p>
          <a:p>
            <a:endParaRPr lang="uk-UA" sz="1200" dirty="0">
              <a:solidFill>
                <a:srgbClr val="FFFF00"/>
              </a:solidFill>
            </a:endParaRPr>
          </a:p>
          <a:p>
            <a:r>
              <a:rPr lang="uk-UA" sz="1200" dirty="0"/>
              <a:t>Робота була направлена на різнобічний розвиток індивідуальності дитини на основі виявлення її задатків і здібностей, формування ціннісних орієнтацій, задоволення інтересів і </a:t>
            </a:r>
            <a:r>
              <a:rPr lang="uk-UA" sz="1200" dirty="0" smtClean="0"/>
              <a:t>потреб</a:t>
            </a:r>
          </a:p>
          <a:p>
            <a:endParaRPr lang="uk-UA" sz="1200" dirty="0"/>
          </a:p>
          <a:p>
            <a:r>
              <a:rPr lang="uk-UA" sz="1200" b="1" dirty="0">
                <a:solidFill>
                  <a:srgbClr val="FFFF00"/>
                </a:solidFill>
              </a:rPr>
              <a:t>Серед проведених заходів:</a:t>
            </a:r>
          </a:p>
          <a:p>
            <a:pPr lvl="0" fontAlgn="base"/>
            <a:r>
              <a:rPr lang="uk-UA" sz="1200" dirty="0"/>
              <a:t>Участь в обласному  фестивалі «Повір у себе» . </a:t>
            </a:r>
            <a:r>
              <a:rPr lang="uk-UA" sz="1200" dirty="0" smtClean="0"/>
              <a:t>(грудень  </a:t>
            </a:r>
            <a:r>
              <a:rPr lang="uk-UA" sz="1200" dirty="0"/>
              <a:t>2020 року в режимі </a:t>
            </a:r>
            <a:r>
              <a:rPr lang="uk-UA" sz="1200" dirty="0" err="1"/>
              <a:t>Онлайн</a:t>
            </a:r>
            <a:r>
              <a:rPr lang="uk-UA" sz="1200" dirty="0"/>
              <a:t> </a:t>
            </a:r>
            <a:r>
              <a:rPr lang="uk-UA" sz="1200" dirty="0" smtClean="0"/>
              <a:t>).</a:t>
            </a:r>
            <a:endParaRPr lang="uk-UA" sz="1200" dirty="0"/>
          </a:p>
          <a:p>
            <a:pPr lvl="0"/>
            <a:r>
              <a:rPr lang="uk-UA" sz="1200" dirty="0"/>
              <a:t>Розвиток здібностей учнів через роботу у шкільних гуртках та секціях.</a:t>
            </a:r>
          </a:p>
          <a:p>
            <a:pPr lvl="0"/>
            <a:r>
              <a:rPr lang="uk-UA" sz="1200" dirty="0"/>
              <a:t>Участь в спортивних змаганнях, </a:t>
            </a:r>
            <a:r>
              <a:rPr lang="uk-UA" sz="1200" dirty="0" smtClean="0"/>
              <a:t>організованих  </a:t>
            </a:r>
            <a:r>
              <a:rPr lang="uk-UA" sz="1200" dirty="0"/>
              <a:t>«</a:t>
            </a:r>
            <a:r>
              <a:rPr lang="uk-UA" sz="1200" dirty="0" err="1"/>
              <a:t>Інваспортом</a:t>
            </a:r>
            <a:r>
              <a:rPr lang="uk-UA" sz="1200" dirty="0"/>
              <a:t>» різного рівня через пандемію не проводилась,  проте, коли Тернопільська область ввійшла в «зелену зону» ми взяли участь у загальноукраїнському спортивному заході «</a:t>
            </a:r>
            <a:r>
              <a:rPr lang="uk-UA" sz="1200" dirty="0" err="1"/>
              <a:t>Рух-</a:t>
            </a:r>
            <a:r>
              <a:rPr lang="uk-UA" sz="1200" dirty="0"/>
              <a:t> це здорово»</a:t>
            </a:r>
          </a:p>
          <a:p>
            <a:pPr lvl="0"/>
            <a:r>
              <a:rPr lang="uk-UA" sz="1200" dirty="0"/>
              <a:t> Свята Тиждень незалежності України, Олімпійський тиждень, День вчителя, Свято осені, тиждень «Повір у себе» приурочений Міжнародному Дню людини з інвалідністю, Свято української мови та писемності,Л.Українка - «…Я буду жити», Шевченківські Дні,  Тиждень, приурочений Міжнародному Дню </a:t>
            </a:r>
            <a:r>
              <a:rPr lang="uk-UA" sz="1200" dirty="0" err="1"/>
              <a:t>Дауна</a:t>
            </a:r>
            <a:r>
              <a:rPr lang="uk-UA" sz="1200" dirty="0"/>
              <a:t> – учні молодшої школи «Ми сонячні промінчики </a:t>
            </a:r>
            <a:r>
              <a:rPr lang="uk-UA" sz="1200" dirty="0" err="1"/>
              <a:t>даруєм</a:t>
            </a:r>
            <a:r>
              <a:rPr lang="uk-UA" sz="1200" dirty="0"/>
              <a:t> всім тепло», учні старшої школи – «Цінуй себе і світ навколо себе». Тиждень приурочений поширенню інформації про аутизм «Світ, в якому ми </a:t>
            </a:r>
            <a:r>
              <a:rPr lang="uk-UA" sz="1200" dirty="0" err="1"/>
              <a:t>живем</a:t>
            </a:r>
            <a:r>
              <a:rPr lang="uk-UA" sz="1200" dirty="0"/>
              <a:t>», Свято Матері …</a:t>
            </a:r>
          </a:p>
          <a:p>
            <a:pPr lvl="0"/>
            <a:r>
              <a:rPr lang="uk-UA" sz="1200" dirty="0"/>
              <a:t>6 червня 2021р. вихованці нашої школи брали участь у фестивалі художньої самодіяльності «Чужих дітей не буває»</a:t>
            </a:r>
          </a:p>
          <a:p>
            <a:pPr lvl="0"/>
            <a:r>
              <a:rPr lang="uk-UA" sz="1200" dirty="0"/>
              <a:t>10 червня 2021р. вже традиційно Благодійний фонд «Подоляни» подарував години відпочинку на благодійній основі нашим школярам у вигляді перегляду мультфільму та </a:t>
            </a:r>
            <a:r>
              <a:rPr lang="uk-UA" sz="1200" dirty="0" err="1"/>
              <a:t>молодшим-</a:t>
            </a:r>
            <a:r>
              <a:rPr lang="uk-UA" sz="1200" dirty="0"/>
              <a:t> відпочинок в ігровій кімнаті «Мадагаскар».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028" y="4047630"/>
            <a:ext cx="2469520" cy="227634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976" y="3912370"/>
            <a:ext cx="1797803" cy="2696705"/>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002" y="3827129"/>
            <a:ext cx="3623136" cy="2717352"/>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2330002612"/>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298" y="346285"/>
            <a:ext cx="9079423" cy="2862322"/>
          </a:xfrm>
          <a:prstGeom prst="rect">
            <a:avLst/>
          </a:prstGeom>
        </p:spPr>
        <p:txBody>
          <a:bodyPr wrap="square">
            <a:spAutoFit/>
          </a:bodyPr>
          <a:lstStyle/>
          <a:p>
            <a:r>
              <a:rPr lang="uk-UA" b="1" dirty="0">
                <a:solidFill>
                  <a:srgbClr val="FFFF00"/>
                </a:solidFill>
              </a:rPr>
              <a:t>Свої здібності учні розвивають у шкільних гуртках:</a:t>
            </a:r>
            <a:r>
              <a:rPr lang="uk-UA" dirty="0">
                <a:solidFill>
                  <a:srgbClr val="FFFF00"/>
                </a:solidFill>
              </a:rPr>
              <a:t> </a:t>
            </a:r>
          </a:p>
          <a:p>
            <a:r>
              <a:rPr lang="uk-UA" dirty="0">
                <a:solidFill>
                  <a:srgbClr val="FFFF00"/>
                </a:solidFill>
              </a:rPr>
              <a:t> </a:t>
            </a:r>
          </a:p>
          <a:p>
            <a:pPr lvl="0"/>
            <a:r>
              <a:rPr lang="uk-UA" dirty="0"/>
              <a:t>Гурток вокального співу «Райдуга», керівник – </a:t>
            </a:r>
            <a:r>
              <a:rPr lang="uk-UA" dirty="0" err="1"/>
              <a:t>Саска</a:t>
            </a:r>
            <a:r>
              <a:rPr lang="uk-UA" dirty="0"/>
              <a:t> К.Ю. (</a:t>
            </a:r>
            <a:r>
              <a:rPr lang="ru-RU" dirty="0"/>
              <a:t>20</a:t>
            </a:r>
            <a:r>
              <a:rPr lang="uk-UA" dirty="0"/>
              <a:t> учнів</a:t>
            </a:r>
            <a:r>
              <a:rPr lang="uk-UA" dirty="0" smtClean="0"/>
              <a:t>).</a:t>
            </a:r>
          </a:p>
          <a:p>
            <a:pPr lvl="0"/>
            <a:endParaRPr lang="uk-UA" dirty="0"/>
          </a:p>
          <a:p>
            <a:pPr lvl="0"/>
            <a:r>
              <a:rPr lang="uk-UA" dirty="0"/>
              <a:t>Танцювальний гурток «Повір у себе», керівник – </a:t>
            </a:r>
            <a:r>
              <a:rPr lang="uk-UA" dirty="0" err="1"/>
              <a:t>Саска</a:t>
            </a:r>
            <a:r>
              <a:rPr lang="uk-UA" dirty="0"/>
              <a:t> К.Ю. (1</a:t>
            </a:r>
            <a:r>
              <a:rPr lang="ru-RU" dirty="0"/>
              <a:t>2</a:t>
            </a:r>
            <a:r>
              <a:rPr lang="uk-UA" dirty="0"/>
              <a:t> учнів</a:t>
            </a:r>
            <a:r>
              <a:rPr lang="uk-UA" dirty="0" smtClean="0"/>
              <a:t>).</a:t>
            </a:r>
          </a:p>
          <a:p>
            <a:pPr lvl="0"/>
            <a:endParaRPr lang="uk-UA" dirty="0"/>
          </a:p>
          <a:p>
            <a:pPr lvl="0"/>
            <a:r>
              <a:rPr lang="uk-UA" dirty="0"/>
              <a:t>Спортивна секція ЗФП , керівник </a:t>
            </a:r>
            <a:r>
              <a:rPr lang="uk-UA" dirty="0" err="1"/>
              <a:t>Феш</a:t>
            </a:r>
            <a:r>
              <a:rPr lang="uk-UA" dirty="0"/>
              <a:t> М.І. (</a:t>
            </a:r>
            <a:r>
              <a:rPr lang="ru-RU" dirty="0"/>
              <a:t>8</a:t>
            </a:r>
            <a:r>
              <a:rPr lang="uk-UA" dirty="0"/>
              <a:t> учнів</a:t>
            </a:r>
            <a:r>
              <a:rPr lang="uk-UA" dirty="0" smtClean="0"/>
              <a:t>).</a:t>
            </a:r>
          </a:p>
          <a:p>
            <a:pPr lvl="0"/>
            <a:endParaRPr lang="uk-UA" dirty="0"/>
          </a:p>
          <a:p>
            <a:pPr lvl="0"/>
            <a:r>
              <a:rPr lang="uk-UA" dirty="0"/>
              <a:t>Танцювальний гурток «Ритміка і танець», керівник – Мидло С.В. </a:t>
            </a:r>
            <a:endParaRPr lang="uk-UA" dirty="0" smtClean="0"/>
          </a:p>
          <a:p>
            <a:pPr lvl="0"/>
            <a:r>
              <a:rPr lang="uk-UA" dirty="0" smtClean="0"/>
              <a:t>(</a:t>
            </a:r>
            <a:r>
              <a:rPr lang="uk-UA" dirty="0" err="1"/>
              <a:t>мол.гр</a:t>
            </a:r>
            <a:r>
              <a:rPr lang="uk-UA" dirty="0"/>
              <a:t>. -15 учнів, ст.гр.-14 учнів)</a:t>
            </a:r>
            <a:endParaRPr lang="uk-UA" dirty="0">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148" y="3348092"/>
            <a:ext cx="4367939" cy="3275955"/>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165" y="2795966"/>
            <a:ext cx="3828081" cy="3828081"/>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1681741659"/>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8631" y="2386549"/>
            <a:ext cx="6096000" cy="3939540"/>
          </a:xfrm>
          <a:prstGeom prst="rect">
            <a:avLst/>
          </a:prstGeom>
        </p:spPr>
        <p:txBody>
          <a:bodyPr>
            <a:spAutoFit/>
          </a:bodyPr>
          <a:lstStyle/>
          <a:p>
            <a:r>
              <a:rPr lang="uk-UA" sz="2000" dirty="0">
                <a:solidFill>
                  <a:srgbClr val="FFFF00"/>
                </a:solidFill>
                <a:latin typeface="Times New Roman" panose="02020603050405020304" pitchFamily="18" charset="0"/>
                <a:cs typeface="Times New Roman" panose="02020603050405020304" pitchFamily="18" charset="0"/>
              </a:rPr>
              <a:t>Захищеність в освітньому середовищі </a:t>
            </a:r>
            <a:r>
              <a:rPr lang="uk-UA" sz="2000" dirty="0">
                <a:latin typeface="Times New Roman" panose="02020603050405020304" pitchFamily="18" charset="0"/>
                <a:cs typeface="Times New Roman" panose="02020603050405020304" pitchFamily="18" charset="0"/>
              </a:rPr>
              <a:t>— оцінка відсутності насильства у всіх його видах, формах для всіх учасників </a:t>
            </a:r>
            <a:r>
              <a:rPr lang="uk-UA" sz="2000" dirty="0" smtClean="0">
                <a:latin typeface="Times New Roman" panose="02020603050405020304" pitchFamily="18" charset="0"/>
                <a:cs typeface="Times New Roman" panose="02020603050405020304" pitchFamily="18" charset="0"/>
              </a:rPr>
              <a:t>освітнього.</a:t>
            </a:r>
          </a:p>
          <a:p>
            <a:endParaRPr lang="uk-UA" sz="2000" dirty="0">
              <a:latin typeface="Times New Roman" panose="02020603050405020304" pitchFamily="18" charset="0"/>
              <a:cs typeface="Times New Roman" panose="02020603050405020304" pitchFamily="18" charset="0"/>
            </a:endParaRPr>
          </a:p>
          <a:p>
            <a:r>
              <a:rPr lang="uk-UA" sz="2000" dirty="0">
                <a:solidFill>
                  <a:srgbClr val="FFFF00"/>
                </a:solidFill>
                <a:latin typeface="Times New Roman" panose="02020603050405020304" pitchFamily="18" charset="0"/>
                <a:cs typeface="Times New Roman" panose="02020603050405020304" pitchFamily="18" charset="0"/>
              </a:rPr>
              <a:t>Комфортність в освітньому середовищі </a:t>
            </a:r>
            <a:r>
              <a:rPr lang="uk-UA" sz="2000" dirty="0">
                <a:latin typeface="Times New Roman" panose="02020603050405020304" pitchFamily="18" charset="0"/>
                <a:cs typeface="Times New Roman" panose="02020603050405020304" pitchFamily="18" charset="0"/>
              </a:rPr>
              <a:t>– оцінка емоцій, почуттів та переживань, що домінують у процесі взаємодії дорослих і дітей в освітньому </a:t>
            </a:r>
            <a:r>
              <a:rPr lang="uk-UA" sz="2000" dirty="0" smtClean="0">
                <a:latin typeface="Times New Roman" panose="02020603050405020304" pitchFamily="18" charset="0"/>
                <a:cs typeface="Times New Roman" panose="02020603050405020304" pitchFamily="18" charset="0"/>
              </a:rPr>
              <a:t>середовищі.</a:t>
            </a:r>
          </a:p>
          <a:p>
            <a:endParaRPr lang="uk-UA" sz="2000" dirty="0">
              <a:latin typeface="Times New Roman" panose="02020603050405020304" pitchFamily="18" charset="0"/>
              <a:cs typeface="Times New Roman" panose="02020603050405020304" pitchFamily="18" charset="0"/>
            </a:endParaRPr>
          </a:p>
          <a:p>
            <a:r>
              <a:rPr lang="uk-UA" sz="2000" dirty="0">
                <a:solidFill>
                  <a:srgbClr val="FFFF00"/>
                </a:solidFill>
                <a:latin typeface="Times New Roman" panose="02020603050405020304" pitchFamily="18" charset="0"/>
                <a:cs typeface="Times New Roman" panose="02020603050405020304" pitchFamily="18" charset="0"/>
              </a:rPr>
              <a:t>Задоволеність освітнім середовищем</a:t>
            </a:r>
            <a:r>
              <a:rPr lang="uk-UA" sz="2000" dirty="0">
                <a:latin typeface="Times New Roman" panose="02020603050405020304" pitchFamily="18" charset="0"/>
                <a:cs typeface="Times New Roman" panose="02020603050405020304" pitchFamily="18" charset="0"/>
              </a:rPr>
              <a:t> — задоволення базових </a:t>
            </a:r>
            <a:r>
              <a:rPr lang="uk-UA" sz="2000" dirty="0" smtClean="0">
                <a:latin typeface="Times New Roman" panose="02020603050405020304" pitchFamily="18" charset="0"/>
                <a:cs typeface="Times New Roman" panose="02020603050405020304" pitchFamily="18" charset="0"/>
              </a:rPr>
              <a:t>потреб дитини.</a:t>
            </a:r>
          </a:p>
          <a:p>
            <a:endParaRPr lang="uk-UA" sz="1600" dirty="0">
              <a:latin typeface="Times New Roman" panose="02020603050405020304" pitchFamily="18" charset="0"/>
              <a:cs typeface="Times New Roman" panose="02020603050405020304" pitchFamily="18" charset="0"/>
            </a:endParaRPr>
          </a:p>
          <a:p>
            <a:endParaRPr lang="uk-UA" sz="1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0907" y="4226693"/>
            <a:ext cx="3411557" cy="214555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686" y="854988"/>
            <a:ext cx="1094582" cy="1094582"/>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12221"/>
          <a:stretch/>
        </p:blipFill>
        <p:spPr>
          <a:xfrm>
            <a:off x="7530223" y="2217282"/>
            <a:ext cx="3044750" cy="1839683"/>
          </a:xfrm>
          <a:prstGeom prst="rect">
            <a:avLst/>
          </a:prstGeom>
        </p:spPr>
      </p:pic>
      <p:sp>
        <p:nvSpPr>
          <p:cNvPr id="7" name="Прямоугольник 6"/>
          <p:cNvSpPr/>
          <p:nvPr/>
        </p:nvSpPr>
        <p:spPr>
          <a:xfrm>
            <a:off x="478631" y="157863"/>
            <a:ext cx="9203341" cy="2000548"/>
          </a:xfrm>
          <a:prstGeom prst="rect">
            <a:avLst/>
          </a:prstGeom>
        </p:spPr>
        <p:txBody>
          <a:bodyPr wrap="square">
            <a:spAutoFit/>
          </a:bodyPr>
          <a:lstStyle/>
          <a:p>
            <a:endParaRPr lang="uk-UA" b="1" dirty="0" smtClean="0">
              <a:solidFill>
                <a:srgbClr val="FFFF00"/>
              </a:solidFill>
              <a:latin typeface="Times New Roman" panose="02020603050405020304" pitchFamily="18" charset="0"/>
              <a:cs typeface="Times New Roman" panose="02020603050405020304" pitchFamily="18" charset="0"/>
            </a:endParaRPr>
          </a:p>
          <a:p>
            <a:r>
              <a:rPr lang="uk-UA" b="1" dirty="0" smtClean="0">
                <a:solidFill>
                  <a:srgbClr val="FFFF00"/>
                </a:solidFill>
                <a:latin typeface="Times New Roman" panose="02020603050405020304" pitchFamily="18" charset="0"/>
                <a:cs typeface="Times New Roman" panose="02020603050405020304" pitchFamily="18" charset="0"/>
              </a:rPr>
              <a:t>Розроблений    </a:t>
            </a:r>
            <a:r>
              <a:rPr lang="uk-UA" sz="2800" b="1" dirty="0" smtClean="0">
                <a:solidFill>
                  <a:srgbClr val="FFFF00"/>
                </a:solidFill>
                <a:latin typeface="Times New Roman" panose="02020603050405020304" pitchFamily="18" charset="0"/>
                <a:cs typeface="Times New Roman" panose="02020603050405020304" pitchFamily="18" charset="0"/>
              </a:rPr>
              <a:t>Кодекс </a:t>
            </a:r>
            <a:r>
              <a:rPr lang="uk-UA" sz="2800" b="1" dirty="0">
                <a:solidFill>
                  <a:srgbClr val="FFFF00"/>
                </a:solidFill>
                <a:latin typeface="Times New Roman" panose="02020603050405020304" pitchFamily="18" charset="0"/>
                <a:cs typeface="Times New Roman" panose="02020603050405020304" pitchFamily="18" charset="0"/>
              </a:rPr>
              <a:t>безпечного освітнього середовища </a:t>
            </a:r>
            <a:endParaRPr lang="uk-UA" sz="2800" b="1" dirty="0" smtClean="0">
              <a:solidFill>
                <a:srgbClr val="FFFF00"/>
              </a:solidFill>
              <a:latin typeface="Times New Roman" panose="02020603050405020304" pitchFamily="18" charset="0"/>
              <a:cs typeface="Times New Roman" panose="02020603050405020304" pitchFamily="18" charset="0"/>
            </a:endParaRPr>
          </a:p>
          <a:p>
            <a:endParaRPr lang="uk-UA" sz="1400" dirty="0">
              <a:latin typeface="Times New Roman" panose="02020603050405020304" pitchFamily="18" charset="0"/>
              <a:cs typeface="Times New Roman" panose="02020603050405020304" pitchFamily="18" charset="0"/>
            </a:endParaRPr>
          </a:p>
          <a:p>
            <a:r>
              <a:rPr lang="uk-UA" sz="1400" dirty="0" smtClean="0">
                <a:latin typeface="Times New Roman" panose="02020603050405020304" pitchFamily="18" charset="0"/>
                <a:cs typeface="Times New Roman" panose="02020603050405020304" pitchFamily="18" charset="0"/>
              </a:rPr>
              <a:t>	</a:t>
            </a:r>
            <a:r>
              <a:rPr lang="uk-UA" sz="1600" dirty="0" smtClean="0">
                <a:latin typeface="Times New Roman" panose="02020603050405020304" pitchFamily="18" charset="0"/>
                <a:cs typeface="Times New Roman" panose="02020603050405020304" pitchFamily="18" charset="0"/>
              </a:rPr>
              <a:t>Для захисту </a:t>
            </a:r>
            <a:r>
              <a:rPr lang="uk-UA" sz="1600" dirty="0">
                <a:latin typeface="Times New Roman" panose="02020603050405020304" pitchFamily="18" charset="0"/>
                <a:cs typeface="Times New Roman" panose="02020603050405020304" pitchFamily="18" charset="0"/>
              </a:rPr>
              <a:t>та безпеки особистості в </a:t>
            </a:r>
            <a:r>
              <a:rPr lang="uk-UA" sz="1600" dirty="0" smtClean="0">
                <a:latin typeface="Times New Roman" panose="02020603050405020304" pitchFamily="18" charset="0"/>
                <a:cs typeface="Times New Roman" panose="02020603050405020304" pitchFamily="18" charset="0"/>
              </a:rPr>
              <a:t>нашій школи розробляється Кодекс </a:t>
            </a:r>
            <a:r>
              <a:rPr lang="uk-UA" sz="1600" dirty="0">
                <a:latin typeface="Times New Roman" panose="02020603050405020304" pitchFamily="18" charset="0"/>
                <a:cs typeface="Times New Roman" panose="02020603050405020304" pitchFamily="18" charset="0"/>
              </a:rPr>
              <a:t>безпечного освітнього середовища (</a:t>
            </a:r>
            <a:r>
              <a:rPr lang="uk-UA" sz="1600" dirty="0" smtClean="0">
                <a:latin typeface="Times New Roman" panose="02020603050405020304" pitchFamily="18" charset="0"/>
                <a:cs typeface="Times New Roman" panose="02020603050405020304" pitchFamily="18" charset="0"/>
              </a:rPr>
              <a:t>КБОС), що має регулювати </a:t>
            </a:r>
            <a:r>
              <a:rPr lang="uk-UA" sz="1600" dirty="0">
                <a:latin typeface="Times New Roman" panose="02020603050405020304" pitchFamily="18" charset="0"/>
                <a:cs typeface="Times New Roman" panose="02020603050405020304" pitchFamily="18" charset="0"/>
              </a:rPr>
              <a:t>діяльність </a:t>
            </a:r>
            <a:r>
              <a:rPr lang="uk-UA" sz="1600" dirty="0" smtClean="0">
                <a:latin typeface="Times New Roman" panose="02020603050405020304" pitchFamily="18" charset="0"/>
                <a:cs typeface="Times New Roman" panose="02020603050405020304" pitchFamily="18" charset="0"/>
              </a:rPr>
              <a:t>щодо </a:t>
            </a:r>
            <a:r>
              <a:rPr lang="uk-UA" sz="1600" dirty="0">
                <a:latin typeface="Times New Roman" panose="02020603050405020304" pitchFamily="18" charset="0"/>
                <a:cs typeface="Times New Roman" panose="02020603050405020304" pitchFamily="18" charset="0"/>
              </a:rPr>
              <a:t>запобігання порушенням прав особистості на безпеку </a:t>
            </a:r>
            <a:r>
              <a:rPr lang="uk-UA" sz="1600" dirty="0" smtClean="0">
                <a:latin typeface="Times New Roman" panose="02020603050405020304" pitchFamily="18" charset="0"/>
                <a:cs typeface="Times New Roman" panose="02020603050405020304" pitchFamily="18" charset="0"/>
              </a:rPr>
              <a:t>та визначає </a:t>
            </a:r>
            <a:r>
              <a:rPr lang="uk-UA" sz="1600" dirty="0">
                <a:latin typeface="Times New Roman" panose="02020603050405020304" pitchFamily="18" charset="0"/>
                <a:cs typeface="Times New Roman" panose="02020603050405020304" pitchFamily="18" charset="0"/>
              </a:rPr>
              <a:t>способи підтримання </a:t>
            </a:r>
            <a:r>
              <a:rPr lang="uk-UA" sz="1600" dirty="0" smtClean="0">
                <a:latin typeface="Times New Roman" panose="02020603050405020304" pitchFamily="18" charset="0"/>
                <a:cs typeface="Times New Roman" panose="02020603050405020304" pitchFamily="18" charset="0"/>
              </a:rPr>
              <a:t>і </a:t>
            </a:r>
            <a:r>
              <a:rPr lang="uk-UA" sz="1600" dirty="0">
                <a:latin typeface="Times New Roman" panose="02020603050405020304" pitchFamily="18" charset="0"/>
                <a:cs typeface="Times New Roman" panose="02020603050405020304" pitchFamily="18" charset="0"/>
              </a:rPr>
              <a:t>втручання в ситуації, загрозливі життю, здоров’ю та </a:t>
            </a:r>
            <a:r>
              <a:rPr lang="uk-UA" sz="1600" dirty="0" smtClean="0">
                <a:latin typeface="Times New Roman" panose="02020603050405020304" pitchFamily="18" charset="0"/>
                <a:cs typeface="Times New Roman" panose="02020603050405020304" pitchFamily="18" charset="0"/>
              </a:rPr>
              <a:t>благополуччю.</a:t>
            </a:r>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698875"/>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8631" y="157863"/>
            <a:ext cx="9203341" cy="1231106"/>
          </a:xfrm>
          <a:prstGeom prst="rect">
            <a:avLst/>
          </a:prstGeom>
        </p:spPr>
        <p:txBody>
          <a:bodyPr wrap="square">
            <a:spAutoFit/>
          </a:bodyPr>
          <a:lstStyle/>
          <a:p>
            <a:endParaRPr lang="uk-UA" b="1" dirty="0" smtClean="0">
              <a:solidFill>
                <a:srgbClr val="FFFF00"/>
              </a:solidFill>
              <a:latin typeface="Times New Roman" panose="02020603050405020304" pitchFamily="18" charset="0"/>
              <a:cs typeface="Times New Roman" panose="02020603050405020304" pitchFamily="18" charset="0"/>
            </a:endParaRPr>
          </a:p>
          <a:p>
            <a:r>
              <a:rPr lang="uk-UA" b="1" dirty="0" smtClean="0">
                <a:solidFill>
                  <a:srgbClr val="FFFF00"/>
                </a:solidFill>
                <a:latin typeface="Times New Roman" panose="02020603050405020304" pitchFamily="18" charset="0"/>
                <a:cs typeface="Times New Roman" panose="02020603050405020304" pitchFamily="18" charset="0"/>
              </a:rPr>
              <a:t>Впроваджений   </a:t>
            </a:r>
            <a:r>
              <a:rPr lang="uk-UA" sz="2800" b="1" dirty="0" smtClean="0">
                <a:solidFill>
                  <a:srgbClr val="FFFF00"/>
                </a:solidFill>
                <a:latin typeface="Times New Roman" panose="02020603050405020304" pitchFamily="18" charset="0"/>
                <a:cs typeface="Times New Roman" panose="02020603050405020304" pitchFamily="18" charset="0"/>
              </a:rPr>
              <a:t>Кодекс академічної доброчесності</a:t>
            </a:r>
          </a:p>
          <a:p>
            <a:endParaRPr lang="uk-UA" sz="1400" dirty="0">
              <a:latin typeface="Times New Roman" panose="02020603050405020304" pitchFamily="18" charset="0"/>
              <a:cs typeface="Times New Roman" panose="02020603050405020304" pitchFamily="18" charset="0"/>
            </a:endParaRPr>
          </a:p>
          <a:p>
            <a:r>
              <a:rPr lang="uk-UA" sz="1400" dirty="0" smtClean="0">
                <a:latin typeface="Times New Roman" panose="02020603050405020304" pitchFamily="18" charset="0"/>
                <a:cs typeface="Times New Roman" panose="02020603050405020304" pitchFamily="18" charset="0"/>
              </a:rPr>
              <a:t>	</a:t>
            </a:r>
            <a:endParaRPr lang="uk-UA" sz="16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62359" y="1227265"/>
            <a:ext cx="7743255" cy="5478423"/>
          </a:xfrm>
          <a:prstGeom prst="rect">
            <a:avLst/>
          </a:prstGeom>
        </p:spPr>
        <p:txBody>
          <a:bodyPr wrap="square">
            <a:spAutoFit/>
          </a:bodyPr>
          <a:lstStyle/>
          <a:p>
            <a:r>
              <a:rPr lang="uk-UA" sz="1400" b="1" dirty="0"/>
              <a:t>Академічна доброчесність</a:t>
            </a:r>
            <a:r>
              <a:rPr lang="uk-UA" sz="1400" dirty="0"/>
              <a:t> — це сукупність етичних принципів та визначених законом правил, якими мають керуватися учасники освітнього процесу під час навчання, викладання та провадження наукової (творчої) діяльності з метою забезпечення довіри до результатів навчання та/або наукових (творчих) досягнень.</a:t>
            </a:r>
          </a:p>
          <a:p>
            <a:r>
              <a:rPr lang="uk-UA" sz="1400" dirty="0"/>
              <a:t> </a:t>
            </a:r>
          </a:p>
          <a:p>
            <a:r>
              <a:rPr lang="uk-UA" sz="1400" i="1" dirty="0"/>
              <a:t>Дотримання академічної доброчесності</a:t>
            </a:r>
            <a:r>
              <a:rPr lang="uk-UA" sz="1400" dirty="0"/>
              <a:t> педагогічними, науково-педагогічними та науковими працівниками </a:t>
            </a:r>
            <a:r>
              <a:rPr lang="uk-UA" sz="1400" i="1" dirty="0"/>
              <a:t>передбачає:</a:t>
            </a:r>
            <a:endParaRPr lang="uk-UA" sz="1400" dirty="0"/>
          </a:p>
          <a:p>
            <a:r>
              <a:rPr lang="uk-UA" sz="1400" dirty="0"/>
              <a:t> </a:t>
            </a:r>
          </a:p>
          <a:p>
            <a:r>
              <a:rPr lang="uk-UA" sz="1400" dirty="0"/>
              <a:t>посилання на джерела інформації у разі використання ідей, тверджень, відомостей;</a:t>
            </a:r>
          </a:p>
          <a:p>
            <a:r>
              <a:rPr lang="uk-UA" sz="1400" dirty="0"/>
              <a:t>дотримання норм законодавства про авторське право;</a:t>
            </a:r>
          </a:p>
          <a:p>
            <a:r>
              <a:rPr lang="uk-UA" sz="1400" dirty="0"/>
              <a:t>надання достовірної інформації про результати досліджень та власну педагогічну (науково-педагогічну, творчу) діяльність;</a:t>
            </a:r>
          </a:p>
          <a:p>
            <a:r>
              <a:rPr lang="uk-UA" sz="1400" dirty="0"/>
              <a:t>контроль за дотриманням академічної доброчесності здобувачами освіти.</a:t>
            </a:r>
          </a:p>
          <a:p>
            <a:r>
              <a:rPr lang="uk-UA" sz="1400" dirty="0"/>
              <a:t> </a:t>
            </a:r>
          </a:p>
          <a:p>
            <a:r>
              <a:rPr lang="uk-UA" sz="1400" i="1" dirty="0"/>
              <a:t>Дотримання академічної доброчесності</a:t>
            </a:r>
            <a:r>
              <a:rPr lang="uk-UA" sz="1400" dirty="0"/>
              <a:t> здобувачами освіти </a:t>
            </a:r>
            <a:r>
              <a:rPr lang="uk-UA" sz="1400" i="1" dirty="0"/>
              <a:t>передбачає</a:t>
            </a:r>
            <a:r>
              <a:rPr lang="uk-UA" sz="1400" dirty="0"/>
              <a:t>:</a:t>
            </a:r>
          </a:p>
          <a:p>
            <a:r>
              <a:rPr lang="uk-UA" sz="1400" dirty="0"/>
              <a:t> </a:t>
            </a:r>
          </a:p>
          <a:p>
            <a:r>
              <a:rPr lang="uk-UA" sz="1400" dirty="0"/>
              <a:t>самостійне виконання навчальних завдань, </a:t>
            </a:r>
            <a:r>
              <a:rPr lang="uk-UA" sz="1400" dirty="0" err="1"/>
              <a:t>завдань</a:t>
            </a:r>
            <a:r>
              <a:rPr lang="uk-UA" sz="1400" dirty="0"/>
              <a:t> поточного та підсумкового контролю результатів навчання (для осіб з особливим освітніми потребами ця вимога застосовується з урахуванням їх індивідуальних потреб і можливостей);</a:t>
            </a:r>
          </a:p>
          <a:p>
            <a:r>
              <a:rPr lang="uk-UA" sz="1400" dirty="0"/>
              <a:t>посилання на джерела інформації у разі використання ідей, тверджень, відомостей;</a:t>
            </a:r>
          </a:p>
          <a:p>
            <a:r>
              <a:rPr lang="uk-UA" sz="1400" dirty="0"/>
              <a:t>дотримання норм законодавства про авторське право;</a:t>
            </a:r>
          </a:p>
          <a:p>
            <a:r>
              <a:rPr lang="uk-UA" sz="1400" dirty="0"/>
              <a:t>надання достовірної інформації про результати власної навчальної (наукової, творчої) діяльності.</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614" y="2743201"/>
            <a:ext cx="3880627" cy="220075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679761414"/>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81322" y="1418428"/>
            <a:ext cx="4645152" cy="491253"/>
          </a:xfrm>
        </p:spPr>
        <p:txBody>
          <a:bodyPr>
            <a:noAutofit/>
          </a:bodyPr>
          <a:lstStyle/>
          <a:p>
            <a:r>
              <a:rPr lang="uk-UA" sz="1400" dirty="0" smtClean="0"/>
              <a:t>«Старший </a:t>
            </a:r>
            <a:r>
              <a:rPr lang="uk-UA" sz="1400" dirty="0"/>
              <a:t>учитель» </a:t>
            </a:r>
            <a:r>
              <a:rPr lang="uk-UA" sz="1400" dirty="0" smtClean="0"/>
              <a:t>– 8 осіб</a:t>
            </a:r>
            <a:r>
              <a:rPr lang="uk-UA" sz="1400" dirty="0"/>
              <a:t>,</a:t>
            </a:r>
          </a:p>
          <a:p>
            <a:r>
              <a:rPr lang="uk-UA" sz="1400" dirty="0"/>
              <a:t> </a:t>
            </a:r>
            <a:r>
              <a:rPr lang="uk-UA" sz="1400" dirty="0" smtClean="0"/>
              <a:t>«Старший </a:t>
            </a:r>
            <a:r>
              <a:rPr lang="uk-UA" sz="1400" dirty="0"/>
              <a:t>вихователь» – </a:t>
            </a:r>
            <a:r>
              <a:rPr lang="uk-UA" sz="1400" dirty="0" smtClean="0">
                <a:latin typeface="Arial" panose="020B0604020202020204" pitchFamily="34" charset="0"/>
                <a:cs typeface="Arial" panose="020B0604020202020204" pitchFamily="34" charset="0"/>
              </a:rPr>
              <a:t>1 </a:t>
            </a:r>
            <a:r>
              <a:rPr lang="uk-UA" sz="1400" dirty="0" smtClean="0"/>
              <a:t> </a:t>
            </a:r>
            <a:r>
              <a:rPr lang="uk-UA" sz="1400" dirty="0"/>
              <a:t>особа, </a:t>
            </a:r>
          </a:p>
          <a:p>
            <a:r>
              <a:rPr lang="uk-UA" sz="1400" dirty="0" smtClean="0"/>
              <a:t>«Вчитель-методист</a:t>
            </a:r>
            <a:r>
              <a:rPr lang="uk-UA" sz="1400" dirty="0"/>
              <a:t>» –    </a:t>
            </a:r>
            <a:r>
              <a:rPr lang="uk-UA" sz="1400" dirty="0">
                <a:latin typeface="Arial" panose="020B0604020202020204" pitchFamily="34" charset="0"/>
                <a:cs typeface="Arial" panose="020B0604020202020204" pitchFamily="34" charset="0"/>
              </a:rPr>
              <a:t>1 </a:t>
            </a:r>
            <a:r>
              <a:rPr lang="uk-UA" sz="1400" dirty="0"/>
              <a:t>  особа</a:t>
            </a:r>
            <a:r>
              <a:rPr lang="uk-UA" sz="1400" dirty="0" smtClean="0"/>
              <a:t>.</a:t>
            </a:r>
            <a:endParaRPr lang="uk-UA" sz="1400" dirty="0"/>
          </a:p>
        </p:txBody>
      </p:sp>
      <p:sp>
        <p:nvSpPr>
          <p:cNvPr id="4" name="Объект 3"/>
          <p:cNvSpPr>
            <a:spLocks noGrp="1"/>
          </p:cNvSpPr>
          <p:nvPr>
            <p:ph sz="half" idx="2"/>
          </p:nvPr>
        </p:nvSpPr>
        <p:spPr>
          <a:xfrm>
            <a:off x="281322" y="2495208"/>
            <a:ext cx="4645152" cy="484788"/>
          </a:xfrm>
        </p:spPr>
        <p:txBody>
          <a:bodyPr>
            <a:noAutofit/>
          </a:bodyPr>
          <a:lstStyle/>
          <a:p>
            <a:r>
              <a:rPr lang="uk-UA" sz="1400" dirty="0"/>
              <a:t>«Спеціаліст вищої категорії» - </a:t>
            </a:r>
            <a:r>
              <a:rPr lang="uk-UA" sz="1400" dirty="0" smtClean="0"/>
              <a:t>27</a:t>
            </a:r>
            <a:endParaRPr lang="uk-UA" sz="1400" dirty="0"/>
          </a:p>
          <a:p>
            <a:r>
              <a:rPr lang="uk-UA" sz="1400" dirty="0"/>
              <a:t>«Спеціаліст І категорії» - </a:t>
            </a:r>
            <a:r>
              <a:rPr lang="uk-UA" sz="1400" dirty="0" smtClean="0"/>
              <a:t>9</a:t>
            </a:r>
            <a:endParaRPr lang="uk-UA" sz="1400" dirty="0"/>
          </a:p>
          <a:p>
            <a:r>
              <a:rPr lang="uk-UA" sz="1400" dirty="0"/>
              <a:t>«Спеціаліст ІІ категорії» - </a:t>
            </a:r>
            <a:r>
              <a:rPr lang="uk-UA" sz="1400" dirty="0" smtClean="0"/>
              <a:t>5</a:t>
            </a:r>
          </a:p>
          <a:p>
            <a:r>
              <a:rPr lang="uk-UA" sz="1400" dirty="0" smtClean="0"/>
              <a:t>Вчитель-дефектолог - 16</a:t>
            </a:r>
            <a:endParaRPr lang="uk-UA" sz="1400" dirty="0"/>
          </a:p>
        </p:txBody>
      </p:sp>
      <p:sp>
        <p:nvSpPr>
          <p:cNvPr id="9" name="Текст 3"/>
          <p:cNvSpPr txBox="1">
            <a:spLocks/>
          </p:cNvSpPr>
          <p:nvPr/>
        </p:nvSpPr>
        <p:spPr>
          <a:xfrm>
            <a:off x="2660964" y="219372"/>
            <a:ext cx="5557619" cy="60101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uk-UA" sz="2800" b="1" i="1" dirty="0" smtClean="0">
                <a:solidFill>
                  <a:srgbClr val="FFFF00"/>
                </a:solidFill>
              </a:rPr>
              <a:t>Кадрове забезпечення </a:t>
            </a:r>
            <a:endParaRPr lang="uk-UA" sz="2800" b="1" i="1" dirty="0">
              <a:solidFill>
                <a:srgbClr val="FFFF00"/>
              </a:solidFill>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576" y="639974"/>
            <a:ext cx="1549945" cy="1549945"/>
          </a:xfrm>
          <a:prstGeom prst="rect">
            <a:avLst/>
          </a:prstGeom>
        </p:spPr>
      </p:pic>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t="27860" b="10656"/>
          <a:stretch/>
        </p:blipFill>
        <p:spPr>
          <a:xfrm>
            <a:off x="4462815" y="3053072"/>
            <a:ext cx="5943555" cy="2743294"/>
          </a:xfrm>
          <a:prstGeom prst="rect">
            <a:avLst/>
          </a:prstGeom>
          <a:ln w="57150">
            <a:solidFill>
              <a:schemeClr val="tx1"/>
            </a:solidFill>
          </a:ln>
        </p:spPr>
      </p:pic>
    </p:spTree>
    <p:custDataLst>
      <p:tags r:id="rId1"/>
    </p:custDataLst>
    <p:extLst>
      <p:ext uri="{BB962C8B-B14F-4D97-AF65-F5344CB8AC3E}">
        <p14:creationId xmlns:p14="http://schemas.microsoft.com/office/powerpoint/2010/main" val="2182001316"/>
      </p:ext>
    </p:extLst>
  </p:cSld>
  <p:clrMapOvr>
    <a:masterClrMapping/>
  </p:clrMapOvr>
  <mc:AlternateContent xmlns:mc="http://schemas.openxmlformats.org/markup-compatibility/2006" xmlns:p14="http://schemas.microsoft.com/office/powerpoint/2010/main">
    <mc:Choice Requires="p14">
      <p:transition p14:dur="10" advClick="0" advTm="25703">
        <p:fade/>
      </p:transition>
    </mc:Choice>
    <mc:Fallback xmlns="">
      <p:transition advClick="0" advTm="257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3819" objId="6"/>
        <p14:stopEvt time="25703" objId="6"/>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3"/>
          <p:cNvSpPr txBox="1">
            <a:spLocks/>
          </p:cNvSpPr>
          <p:nvPr/>
        </p:nvSpPr>
        <p:spPr>
          <a:xfrm>
            <a:off x="2551017" y="120601"/>
            <a:ext cx="5730816" cy="550258"/>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uk-UA" sz="2400" b="1" i="1" dirty="0" smtClean="0">
                <a:solidFill>
                  <a:srgbClr val="FFFF00"/>
                </a:solidFill>
              </a:rPr>
              <a:t>Методична робота</a:t>
            </a:r>
          </a:p>
          <a:p>
            <a:pPr algn="ctr"/>
            <a:endParaRPr lang="uk-UA"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91" y="931685"/>
            <a:ext cx="1094582" cy="1094582"/>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915" y="2770964"/>
            <a:ext cx="5438574" cy="3059199"/>
          </a:xfrm>
          <a:prstGeom prst="rect">
            <a:avLst/>
          </a:prstGeom>
          <a:ln w="57150">
            <a:solidFill>
              <a:schemeClr val="tx1"/>
            </a:solidFill>
          </a:ln>
          <a:effectLst>
            <a:outerShdw blurRad="76200" dir="13500000" sy="23000" kx="1200000" algn="br" rotWithShape="0">
              <a:prstClr val="black">
                <a:alpha val="20000"/>
              </a:prstClr>
            </a:outerShdw>
          </a:effectLst>
        </p:spPr>
      </p:pic>
      <p:sp>
        <p:nvSpPr>
          <p:cNvPr id="3" name="Прямоугольник 2"/>
          <p:cNvSpPr/>
          <p:nvPr/>
        </p:nvSpPr>
        <p:spPr>
          <a:xfrm>
            <a:off x="234134" y="1816571"/>
            <a:ext cx="4957590" cy="2862322"/>
          </a:xfrm>
          <a:prstGeom prst="rect">
            <a:avLst/>
          </a:prstGeom>
        </p:spPr>
        <p:txBody>
          <a:bodyPr wrap="square">
            <a:spAutoFit/>
          </a:bodyPr>
          <a:lstStyle/>
          <a:p>
            <a:pPr lvl="1" algn="just"/>
            <a:r>
              <a:rPr lang="uk-UA" sz="1400" noProof="1" smtClean="0">
                <a:latin typeface="Times New Roman" panose="02020603050405020304" pitchFamily="18" charset="0"/>
                <a:cs typeface="Times New Roman" panose="02020603050405020304" pitchFamily="18" charset="0"/>
              </a:rPr>
              <a:t>	</a:t>
            </a:r>
            <a:r>
              <a:rPr lang="uk-UA" noProof="1" smtClean="0">
                <a:latin typeface="Times New Roman" panose="02020603050405020304" pitchFamily="18" charset="0"/>
                <a:cs typeface="Times New Roman" panose="02020603050405020304" pitchFamily="18" charset="0"/>
              </a:rPr>
              <a:t>З метою зростання фахової майстерності вчителів, підвищення професійного рівня молодих спеціалістів, творчого вирішення педагогічних завдань, розроблення інструментарію якості освіти, критеріїв оцінювання результативності освітнього процесу та професійної діяльності педагогів, організовано роботу методичних локацій, школу педагогічної майстерності</a:t>
            </a:r>
            <a:r>
              <a:rPr lang="uk-UA" noProof="1">
                <a:latin typeface="Times New Roman" panose="02020603050405020304" pitchFamily="18" charset="0"/>
                <a:cs typeface="Times New Roman" panose="02020603050405020304" pitchFamily="18" charset="0"/>
              </a:rPr>
              <a:t>.</a:t>
            </a:r>
          </a:p>
        </p:txBody>
      </p:sp>
      <p:sp>
        <p:nvSpPr>
          <p:cNvPr id="7" name="Прямоугольник 6"/>
          <p:cNvSpPr/>
          <p:nvPr/>
        </p:nvSpPr>
        <p:spPr>
          <a:xfrm>
            <a:off x="117897" y="670859"/>
            <a:ext cx="10033493" cy="923330"/>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Створена творча група </a:t>
            </a:r>
            <a:r>
              <a:rPr lang="uk-UA" dirty="0">
                <a:latin typeface="Times New Roman" panose="02020603050405020304" pitchFamily="18" charset="0"/>
                <a:cs typeface="Times New Roman" panose="02020603050405020304" pitchFamily="18" charset="0"/>
              </a:rPr>
              <a:t>вчителів по роботі над науково – методичною  проблемою «Формування життєвих компетентностей учнів з особливими освітніми потребами шляхом розвитку практичних навичок та вмінь»</a:t>
            </a:r>
          </a:p>
        </p:txBody>
      </p:sp>
    </p:spTree>
    <p:custDataLst>
      <p:tags r:id="rId1"/>
    </p:custDataLst>
    <p:extLst>
      <p:ext uri="{BB962C8B-B14F-4D97-AF65-F5344CB8AC3E}">
        <p14:creationId xmlns:p14="http://schemas.microsoft.com/office/powerpoint/2010/main" val="3777786414"/>
      </p:ext>
    </p:extLst>
  </p:cSld>
  <p:clrMapOvr>
    <a:masterClrMapping/>
  </p:clrMapOvr>
  <mc:AlternateContent xmlns:mc="http://schemas.openxmlformats.org/markup-compatibility/2006" xmlns:p14="http://schemas.microsoft.com/office/powerpoint/2010/main">
    <mc:Choice Requires="p14">
      <p:transition p14:dur="10" advClick="0" advTm="4038">
        <p:fade/>
      </p:transition>
    </mc:Choice>
    <mc:Fallback xmlns="">
      <p:transition advClick="0" advTm="40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19031" y="213758"/>
            <a:ext cx="4789890" cy="6775377"/>
          </a:xfrm>
          <a:prstGeom prst="rect">
            <a:avLst/>
          </a:prstGeom>
          <a:ln w="57150">
            <a:solidFill>
              <a:schemeClr val="tx1"/>
            </a:solidFill>
          </a:ln>
        </p:spPr>
      </p:pic>
      <p:sp>
        <p:nvSpPr>
          <p:cNvPr id="3" name="Прямоугольник 2"/>
          <p:cNvSpPr/>
          <p:nvPr/>
        </p:nvSpPr>
        <p:spPr>
          <a:xfrm>
            <a:off x="2158810" y="83979"/>
            <a:ext cx="6310334" cy="584775"/>
          </a:xfrm>
          <a:prstGeom prst="rect">
            <a:avLst/>
          </a:prstGeom>
        </p:spPr>
        <p:txBody>
          <a:bodyPr wrap="square">
            <a:spAutoFit/>
          </a:bodyPr>
          <a:lstStyle/>
          <a:p>
            <a:pPr marL="45720" indent="0" algn="ctr">
              <a:buNone/>
            </a:pPr>
            <a:r>
              <a:rPr lang="uk-UA" sz="3200" b="1" i="1" dirty="0" smtClean="0">
                <a:solidFill>
                  <a:srgbClr val="FFFF00"/>
                </a:solidFill>
              </a:rPr>
              <a:t>Схема </a:t>
            </a:r>
            <a:r>
              <a:rPr lang="uk-UA" sz="3200" b="1" i="1" dirty="0">
                <a:solidFill>
                  <a:srgbClr val="FFFF00"/>
                </a:solidFill>
              </a:rPr>
              <a:t>методичної роботи</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91" y="931685"/>
            <a:ext cx="1094582" cy="1094582"/>
          </a:xfrm>
          <a:prstGeom prst="rect">
            <a:avLst/>
          </a:prstGeom>
        </p:spPr>
      </p:pic>
    </p:spTree>
    <p:extLst>
      <p:ext uri="{BB962C8B-B14F-4D97-AF65-F5344CB8AC3E}">
        <p14:creationId xmlns:p14="http://schemas.microsoft.com/office/powerpoint/2010/main" val="344713220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7716" y="1000302"/>
            <a:ext cx="8431078" cy="5078313"/>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За </a:t>
            </a:r>
            <a:r>
              <a:rPr lang="uk-UA" dirty="0" smtClean="0">
                <a:latin typeface="Times New Roman" panose="02020603050405020304" pitchFamily="18" charset="0"/>
                <a:cs typeface="Times New Roman" panose="02020603050405020304" pitchFamily="18" charset="0"/>
              </a:rPr>
              <a:t>2020 – 2021 навчальний рік </a:t>
            </a:r>
            <a:r>
              <a:rPr lang="uk-UA" dirty="0">
                <a:latin typeface="Times New Roman" panose="02020603050405020304" pitchFamily="18" charset="0"/>
                <a:cs typeface="Times New Roman" panose="02020603050405020304" pitchFamily="18" charset="0"/>
              </a:rPr>
              <a:t>надійшло 2 письмові звернення</a:t>
            </a:r>
            <a:r>
              <a:rPr lang="uk-UA" dirty="0" smtClean="0">
                <a:latin typeface="Times New Roman" panose="02020603050405020304" pitchFamily="18" charset="0"/>
                <a:cs typeface="Times New Roman" panose="02020603050405020304" pitchFamily="18" charset="0"/>
              </a:rPr>
              <a:t>.</a:t>
            </a: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Аналіз динаміки надходжень звернень громадян свідчить про загальну тенденцію до зменшення їх у кількості, у порівнянні з аналогічним періодом 2019 року. </a:t>
            </a:r>
            <a:endParaRPr lang="uk-UA"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Індивідуальних </a:t>
            </a:r>
            <a:r>
              <a:rPr lang="uk-UA" dirty="0">
                <a:latin typeface="Times New Roman" panose="02020603050405020304" pitchFamily="18" charset="0"/>
                <a:cs typeface="Times New Roman" panose="02020603050405020304" pitchFamily="18" charset="0"/>
              </a:rPr>
              <a:t>звернень надійшло - </a:t>
            </a:r>
            <a:r>
              <a:rPr lang="uk-UA" dirty="0" smtClean="0">
                <a:latin typeface="Times New Roman" panose="02020603050405020304" pitchFamily="18" charset="0"/>
                <a:cs typeface="Times New Roman" panose="02020603050405020304" pitchFamily="18" charset="0"/>
              </a:rPr>
              <a:t>1 </a:t>
            </a:r>
          </a:p>
          <a:p>
            <a:r>
              <a:rPr lang="uk-UA" dirty="0" smtClean="0">
                <a:latin typeface="Times New Roman" panose="02020603050405020304" pitchFamily="18" charset="0"/>
                <a:cs typeface="Times New Roman" panose="02020603050405020304" pitchFamily="18" charset="0"/>
              </a:rPr>
              <a:t>колективних – 0 </a:t>
            </a:r>
          </a:p>
          <a:p>
            <a:r>
              <a:rPr lang="uk-UA" dirty="0" smtClean="0">
                <a:latin typeface="Times New Roman" panose="02020603050405020304" pitchFamily="18" charset="0"/>
                <a:cs typeface="Times New Roman" panose="02020603050405020304" pitchFamily="18" charset="0"/>
              </a:rPr>
              <a:t>від </a:t>
            </a:r>
            <a:r>
              <a:rPr lang="uk-UA" dirty="0">
                <a:latin typeface="Times New Roman" panose="02020603050405020304" pitchFamily="18" charset="0"/>
                <a:cs typeface="Times New Roman" panose="02020603050405020304" pitchFamily="18" charset="0"/>
              </a:rPr>
              <a:t>юридичних осіб – </a:t>
            </a:r>
            <a:r>
              <a:rPr lang="uk-UA" dirty="0" smtClean="0">
                <a:latin typeface="Times New Roman" panose="02020603050405020304" pitchFamily="18" charset="0"/>
                <a:cs typeface="Times New Roman" panose="02020603050405020304" pitchFamily="18" charset="0"/>
              </a:rPr>
              <a:t>1</a:t>
            </a: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Із органів влади вищого рівня, звернень не було. </a:t>
            </a:r>
            <a:endParaRPr lang="uk-UA" dirty="0" smtClean="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 </a:t>
            </a:r>
          </a:p>
          <a:p>
            <a:r>
              <a:rPr lang="uk-UA" dirty="0">
                <a:latin typeface="Times New Roman" panose="02020603050405020304" pitchFamily="18" charset="0"/>
                <a:cs typeface="Times New Roman" panose="02020603050405020304" pitchFamily="18" charset="0"/>
              </a:rPr>
              <a:t>Усі звернення громадян адміністрація ТСЗОШ </a:t>
            </a:r>
            <a:r>
              <a:rPr lang="uk-UA" dirty="0" smtClean="0">
                <a:latin typeface="Times New Roman" panose="02020603050405020304" pitchFamily="18" charset="0"/>
                <a:cs typeface="Times New Roman" panose="02020603050405020304" pitchFamily="18" charset="0"/>
              </a:rPr>
              <a:t> намагається </a:t>
            </a:r>
            <a:r>
              <a:rPr lang="uk-UA" dirty="0">
                <a:latin typeface="Times New Roman" panose="02020603050405020304" pitchFamily="18" charset="0"/>
                <a:cs typeface="Times New Roman" panose="02020603050405020304" pitchFamily="18" charset="0"/>
              </a:rPr>
              <a:t>ретельно опрацьовувати. Питання розглядаються у повному обсязі, надаються вичерпні відповіді та </a:t>
            </a:r>
            <a:r>
              <a:rPr lang="uk-UA" noProof="1" smtClean="0">
                <a:latin typeface="Times New Roman" panose="02020603050405020304" pitchFamily="18" charset="0"/>
                <a:cs typeface="Times New Roman" panose="02020603050405020304" pitchFamily="18" charset="0"/>
              </a:rPr>
              <a:t>роз’яснення відповідно до вимог законодавства. Порушення термінів при розгляді заяв не зафіксовано</a:t>
            </a:r>
            <a:r>
              <a:rPr lang="uk-UA" dirty="0" smtClean="0">
                <a:latin typeface="Times New Roman" panose="02020603050405020304" pitchFamily="18" charset="0"/>
                <a:cs typeface="Times New Roman" panose="02020603050405020304" pitchFamily="18" charset="0"/>
              </a:rPr>
              <a:t>. </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	Своєчасне реагування на проблемні питання порушені у зверненнях громадян, усунення порушень і недоліків із заявлених питань та вжиття заходів щодо подальшого упередження скарг одне з основних завдань Тернопільської спеціальної ЗОШ.</a:t>
            </a:r>
          </a:p>
        </p:txBody>
      </p:sp>
      <p:sp>
        <p:nvSpPr>
          <p:cNvPr id="3" name="Прямоугольник 2"/>
          <p:cNvSpPr/>
          <p:nvPr/>
        </p:nvSpPr>
        <p:spPr>
          <a:xfrm>
            <a:off x="753691" y="141403"/>
            <a:ext cx="8563777" cy="646331"/>
          </a:xfrm>
          <a:prstGeom prst="rect">
            <a:avLst/>
          </a:prstGeom>
        </p:spPr>
        <p:txBody>
          <a:bodyPr wrap="square">
            <a:spAutoFit/>
          </a:bodyPr>
          <a:lstStyle/>
          <a:p>
            <a:pPr algn="ctr"/>
            <a:r>
              <a:rPr lang="uk-UA" sz="3600" b="1" noProof="1" smtClean="0">
                <a:solidFill>
                  <a:srgbClr val="FFFF00"/>
                </a:solidFill>
                <a:latin typeface="Times New Roman" panose="02020603050405020304" pitchFamily="18" charset="0"/>
                <a:cs typeface="Times New Roman" panose="02020603050405020304" pitchFamily="18" charset="0"/>
              </a:rPr>
              <a:t>Звернення громадян</a:t>
            </a:r>
            <a:endParaRPr lang="uk-UA" sz="3600" b="1" noProof="1">
              <a:solidFill>
                <a:srgbClr val="FFFF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939" y="744778"/>
            <a:ext cx="1094582" cy="109458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526" y="2145058"/>
            <a:ext cx="3238823" cy="2273654"/>
          </a:xfrm>
          <a:prstGeom prst="rect">
            <a:avLst/>
          </a:prstGeom>
          <a:ln w="38100">
            <a:solidFill>
              <a:schemeClr val="tx1"/>
            </a:solidFill>
          </a:ln>
        </p:spPr>
      </p:pic>
    </p:spTree>
    <p:extLst>
      <p:ext uri="{BB962C8B-B14F-4D97-AF65-F5344CB8AC3E}">
        <p14:creationId xmlns:p14="http://schemas.microsoft.com/office/powerpoint/2010/main" val="3918208513"/>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529" y="1104254"/>
            <a:ext cx="7072394" cy="5304296"/>
          </a:xfrm>
          <a:prstGeom prst="rect">
            <a:avLst/>
          </a:prstGeom>
        </p:spPr>
      </p:pic>
      <p:sp>
        <p:nvSpPr>
          <p:cNvPr id="3" name="Прямоугольник 2"/>
          <p:cNvSpPr/>
          <p:nvPr/>
        </p:nvSpPr>
        <p:spPr>
          <a:xfrm>
            <a:off x="2158810" y="83979"/>
            <a:ext cx="6310334" cy="830997"/>
          </a:xfrm>
          <a:prstGeom prst="rect">
            <a:avLst/>
          </a:prstGeom>
        </p:spPr>
        <p:txBody>
          <a:bodyPr wrap="square">
            <a:spAutoFit/>
          </a:bodyPr>
          <a:lstStyle/>
          <a:p>
            <a:pPr marL="45720" indent="0" algn="ctr">
              <a:buNone/>
            </a:pPr>
            <a:r>
              <a:rPr lang="uk-UA" sz="1600" b="1" i="1" dirty="0" smtClean="0">
                <a:solidFill>
                  <a:srgbClr val="FFFF00"/>
                </a:solidFill>
              </a:rPr>
              <a:t>Весь педагогічний колектив пройшов курси підвищення кваліфікації в Камінець-Подільському національному університеті</a:t>
            </a:r>
            <a:endParaRPr lang="uk-UA" sz="1600" b="1" i="1" dirty="0">
              <a:solidFill>
                <a:srgbClr val="FFFF00"/>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1729002308"/>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9549" y="1347091"/>
            <a:ext cx="6310334" cy="584775"/>
          </a:xfrm>
          <a:prstGeom prst="rect">
            <a:avLst/>
          </a:prstGeom>
        </p:spPr>
        <p:txBody>
          <a:bodyPr wrap="square">
            <a:spAutoFit/>
          </a:bodyPr>
          <a:lstStyle/>
          <a:p>
            <a:pPr marL="45720" indent="0" algn="ctr">
              <a:buNone/>
            </a:pPr>
            <a:r>
              <a:rPr lang="uk-UA" sz="3200" b="1" i="1" dirty="0" smtClean="0">
                <a:solidFill>
                  <a:srgbClr val="FFFF00"/>
                </a:solidFill>
              </a:rPr>
              <a:t>Фінансова звітність</a:t>
            </a:r>
            <a:endParaRPr lang="uk-UA" sz="3200" b="1" i="1" dirty="0">
              <a:solidFill>
                <a:srgbClr val="FFFF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387" y="2401107"/>
            <a:ext cx="4505325" cy="329565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255375410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090814" y="241669"/>
            <a:ext cx="9144000" cy="623310"/>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2000" b="1" i="1" dirty="0" smtClean="0">
                <a:solidFill>
                  <a:srgbClr val="FFFF00"/>
                </a:solidFill>
                <a:latin typeface="Times New Roman" panose="02020603050405020304" pitchFamily="18" charset="0"/>
                <a:cs typeface="Times New Roman" panose="02020603050405020304" pitchFamily="18" charset="0"/>
              </a:rPr>
              <a:t>Надходження та використання коштів загального фонду</a:t>
            </a:r>
            <a:br>
              <a:rPr lang="uk-UA" sz="2000" b="1" i="1" dirty="0" smtClean="0">
                <a:solidFill>
                  <a:srgbClr val="FFFF00"/>
                </a:solidFill>
                <a:latin typeface="Times New Roman" panose="02020603050405020304" pitchFamily="18" charset="0"/>
                <a:cs typeface="Times New Roman" panose="02020603050405020304" pitchFamily="18" charset="0"/>
              </a:rPr>
            </a:br>
            <a:r>
              <a:rPr lang="uk-UA" sz="2000" b="1" i="1" dirty="0" smtClean="0">
                <a:solidFill>
                  <a:srgbClr val="FFFF00"/>
                </a:solidFill>
                <a:latin typeface="Times New Roman" panose="02020603050405020304" pitchFamily="18" charset="0"/>
                <a:cs typeface="Times New Roman" panose="02020603050405020304" pitchFamily="18" charset="0"/>
              </a:rPr>
              <a:t>за 2020 – І квартал 20</a:t>
            </a:r>
            <a:r>
              <a:rPr lang="en-US" sz="2000" b="1" i="1" dirty="0" smtClean="0">
                <a:solidFill>
                  <a:srgbClr val="FFFF00"/>
                </a:solidFill>
                <a:latin typeface="Times New Roman" panose="02020603050405020304" pitchFamily="18" charset="0"/>
                <a:cs typeface="Times New Roman" panose="02020603050405020304" pitchFamily="18" charset="0"/>
              </a:rPr>
              <a:t>2</a:t>
            </a:r>
            <a:r>
              <a:rPr lang="uk-UA" sz="2000" b="1" i="1" dirty="0" smtClean="0">
                <a:solidFill>
                  <a:srgbClr val="FFFF00"/>
                </a:solidFill>
                <a:latin typeface="Times New Roman" panose="02020603050405020304" pitchFamily="18" charset="0"/>
                <a:cs typeface="Times New Roman" panose="02020603050405020304" pitchFamily="18" charset="0"/>
              </a:rPr>
              <a:t>1 роки</a:t>
            </a:r>
            <a:endParaRPr lang="uk-UA" sz="2000" dirty="0">
              <a:solidFill>
                <a:srgbClr val="FFFF00"/>
              </a:solidFill>
            </a:endParaRPr>
          </a:p>
        </p:txBody>
      </p:sp>
      <p:sp>
        <p:nvSpPr>
          <p:cNvPr id="3" name="Подзаголовок 2"/>
          <p:cNvSpPr txBox="1">
            <a:spLocks/>
          </p:cNvSpPr>
          <p:nvPr/>
        </p:nvSpPr>
        <p:spPr>
          <a:xfrm>
            <a:off x="609601" y="923132"/>
            <a:ext cx="10963274" cy="390698"/>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spcBef>
                <a:spcPts val="0"/>
              </a:spcBef>
            </a:pPr>
            <a:r>
              <a:rPr lang="uk-UA" sz="1300" smtClean="0">
                <a:latin typeface="Times New Roman" panose="02020603050405020304" pitchFamily="18" charset="0"/>
                <a:cs typeface="Times New Roman" panose="02020603050405020304" pitchFamily="18" charset="0"/>
              </a:rPr>
              <a:t>Про надходження та використання коштів місцевого бюджету Тернопільської міської ради:</a:t>
            </a:r>
          </a:p>
          <a:p>
            <a:pPr>
              <a:spcBef>
                <a:spcPts val="0"/>
              </a:spcBef>
            </a:pPr>
            <a:endParaRPr lang="uk-UA" sz="1300" smtClean="0">
              <a:latin typeface="Times New Roman" panose="02020603050405020304" pitchFamily="18" charset="0"/>
              <a:cs typeface="Times New Roman" panose="02020603050405020304" pitchFamily="18" charset="0"/>
            </a:endParaRPr>
          </a:p>
          <a:p>
            <a:pPr indent="457200"/>
            <a:endParaRPr lang="uk-UA" sz="1300"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951628994"/>
              </p:ext>
            </p:extLst>
          </p:nvPr>
        </p:nvGraphicFramePr>
        <p:xfrm>
          <a:off x="609601" y="1264373"/>
          <a:ext cx="10963274" cy="5455844"/>
        </p:xfrm>
        <a:graphic>
          <a:graphicData uri="http://schemas.openxmlformats.org/drawingml/2006/table">
            <a:tbl>
              <a:tblPr firstRow="1" bandRow="1">
                <a:tableStyleId>{5C22544A-7EE6-4342-B048-85BDC9FD1C3A}</a:tableStyleId>
              </a:tblPr>
              <a:tblGrid>
                <a:gridCol w="3086408">
                  <a:extLst>
                    <a:ext uri="{9D8B030D-6E8A-4147-A177-3AD203B41FA5}">
                      <a16:colId xmlns="" xmlns:a16="http://schemas.microsoft.com/office/drawing/2014/main" val="201966"/>
                    </a:ext>
                  </a:extLst>
                </a:gridCol>
                <a:gridCol w="1099772">
                  <a:extLst>
                    <a:ext uri="{9D8B030D-6E8A-4147-A177-3AD203B41FA5}">
                      <a16:colId xmlns="" xmlns:a16="http://schemas.microsoft.com/office/drawing/2014/main" val="1529236691"/>
                    </a:ext>
                  </a:extLst>
                </a:gridCol>
                <a:gridCol w="1794912">
                  <a:extLst>
                    <a:ext uri="{9D8B030D-6E8A-4147-A177-3AD203B41FA5}">
                      <a16:colId xmlns="" xmlns:a16="http://schemas.microsoft.com/office/drawing/2014/main" val="4010403547"/>
                    </a:ext>
                  </a:extLst>
                </a:gridCol>
                <a:gridCol w="1628909">
                  <a:extLst>
                    <a:ext uri="{9D8B030D-6E8A-4147-A177-3AD203B41FA5}">
                      <a16:colId xmlns="" xmlns:a16="http://schemas.microsoft.com/office/drawing/2014/main" val="933618347"/>
                    </a:ext>
                  </a:extLst>
                </a:gridCol>
                <a:gridCol w="1649660">
                  <a:extLst>
                    <a:ext uri="{9D8B030D-6E8A-4147-A177-3AD203B41FA5}">
                      <a16:colId xmlns="" xmlns:a16="http://schemas.microsoft.com/office/drawing/2014/main" val="3225578125"/>
                    </a:ext>
                  </a:extLst>
                </a:gridCol>
                <a:gridCol w="1703613">
                  <a:extLst>
                    <a:ext uri="{9D8B030D-6E8A-4147-A177-3AD203B41FA5}">
                      <a16:colId xmlns="" xmlns:a16="http://schemas.microsoft.com/office/drawing/2014/main" val="690695587"/>
                    </a:ext>
                  </a:extLst>
                </a:gridCol>
              </a:tblGrid>
              <a:tr h="7963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200" b="1" i="1" dirty="0" smtClean="0">
                          <a:solidFill>
                            <a:schemeClr val="bg2"/>
                          </a:solidFill>
                          <a:latin typeface="Times New Roman" panose="02020603050405020304" pitchFamily="18" charset="0"/>
                          <a:cs typeface="Times New Roman" panose="02020603050405020304" pitchFamily="18" charset="0"/>
                        </a:rPr>
                        <a:t>Показники</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200" b="1" i="1" dirty="0" smtClean="0">
                          <a:solidFill>
                            <a:schemeClr val="bg2"/>
                          </a:solidFill>
                          <a:latin typeface="Times New Roman" panose="02020603050405020304" pitchFamily="18" charset="0"/>
                          <a:cs typeface="Times New Roman" panose="02020603050405020304" pitchFamily="18" charset="0"/>
                        </a:rPr>
                        <a:t>КЕКВ та /або ККК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Затверджено на звітний рік (2020 </a:t>
                      </a:r>
                      <a:r>
                        <a:rPr lang="uk-UA" sz="1200" b="1" i="1" dirty="0" err="1" smtClean="0">
                          <a:solidFill>
                            <a:schemeClr val="bg2"/>
                          </a:solidFill>
                          <a:latin typeface="Times New Roman" panose="02020603050405020304" pitchFamily="18" charset="0"/>
                          <a:cs typeface="Times New Roman" panose="02020603050405020304" pitchFamily="18" charset="0"/>
                        </a:rPr>
                        <a:t>рік</a:t>
                      </a:r>
                      <a:r>
                        <a:rPr lang="uk-UA" sz="1200" b="1" i="1" dirty="0" smtClean="0">
                          <a:solidFill>
                            <a:schemeClr val="bg2"/>
                          </a:solidFill>
                          <a:latin typeface="Times New Roman" panose="02020603050405020304" pitchFamily="18" charset="0"/>
                          <a:cs typeface="Times New Roman" panose="02020603050405020304" pitchFamily="18" charset="0"/>
                        </a:rPr>
                        <a:t>)</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Касові за звітний період</a:t>
                      </a:r>
                      <a:endParaRPr lang="en-US" sz="1200" b="1" i="1" dirty="0" smtClean="0">
                        <a:solidFill>
                          <a:schemeClr val="bg2"/>
                        </a:solidFill>
                        <a:latin typeface="Times New Roman" panose="02020603050405020304" pitchFamily="18" charset="0"/>
                        <a:cs typeface="Times New Roman" panose="02020603050405020304" pitchFamily="18" charset="0"/>
                      </a:endParaRPr>
                    </a:p>
                    <a:p>
                      <a:pPr algn="ctr"/>
                      <a:r>
                        <a:rPr lang="uk-UA" sz="1200" b="1" i="1" dirty="0" smtClean="0">
                          <a:solidFill>
                            <a:schemeClr val="bg2"/>
                          </a:solidFill>
                          <a:latin typeface="Times New Roman" panose="02020603050405020304" pitchFamily="18" charset="0"/>
                          <a:cs typeface="Times New Roman" panose="02020603050405020304" pitchFamily="18" charset="0"/>
                        </a:rPr>
                        <a:t>(2020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Затверджено на звітний рік (І</a:t>
                      </a:r>
                      <a:r>
                        <a:rPr lang="uk-UA" sz="1200" b="1" i="1" baseline="0" dirty="0" smtClean="0">
                          <a:solidFill>
                            <a:schemeClr val="bg2"/>
                          </a:solidFill>
                          <a:latin typeface="Times New Roman" panose="02020603050405020304" pitchFamily="18" charset="0"/>
                          <a:cs typeface="Times New Roman" panose="02020603050405020304" pitchFamily="18" charset="0"/>
                        </a:rPr>
                        <a:t> квартал </a:t>
                      </a:r>
                      <a:r>
                        <a:rPr lang="uk-UA" sz="1200" b="1" i="1" dirty="0" smtClean="0">
                          <a:solidFill>
                            <a:schemeClr val="bg2"/>
                          </a:solidFill>
                          <a:latin typeface="Times New Roman" panose="02020603050405020304" pitchFamily="18" charset="0"/>
                          <a:cs typeface="Times New Roman" panose="02020603050405020304" pitchFamily="18" charset="0"/>
                        </a:rPr>
                        <a:t>2021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Касові за звітний період</a:t>
                      </a:r>
                      <a:endParaRPr lang="en-US" sz="1200" b="1" i="1" dirty="0" smtClean="0">
                        <a:solidFill>
                          <a:schemeClr val="bg2"/>
                        </a:solidFill>
                        <a:latin typeface="Times New Roman" panose="02020603050405020304" pitchFamily="18" charset="0"/>
                        <a:cs typeface="Times New Roman" panose="02020603050405020304" pitchFamily="18" charset="0"/>
                      </a:endParaRPr>
                    </a:p>
                    <a:p>
                      <a:pPr algn="ctr"/>
                      <a:r>
                        <a:rPr lang="uk-UA" sz="1200" b="1" i="1" dirty="0" smtClean="0">
                          <a:solidFill>
                            <a:schemeClr val="bg2"/>
                          </a:solidFill>
                          <a:latin typeface="Times New Roman" panose="02020603050405020304" pitchFamily="18" charset="0"/>
                          <a:cs typeface="Times New Roman" panose="02020603050405020304" pitchFamily="18" charset="0"/>
                        </a:rPr>
                        <a:t>(І</a:t>
                      </a:r>
                      <a:r>
                        <a:rPr lang="uk-UA" sz="1200" b="1" i="1" baseline="0" dirty="0" smtClean="0">
                          <a:solidFill>
                            <a:schemeClr val="bg2"/>
                          </a:solidFill>
                          <a:latin typeface="Times New Roman" panose="02020603050405020304" pitchFamily="18" charset="0"/>
                          <a:cs typeface="Times New Roman" panose="02020603050405020304" pitchFamily="18" charset="0"/>
                        </a:rPr>
                        <a:t> квартал </a:t>
                      </a:r>
                      <a:r>
                        <a:rPr lang="uk-UA" sz="1200" b="1" i="1" dirty="0" smtClean="0">
                          <a:solidFill>
                            <a:schemeClr val="bg2"/>
                          </a:solidFill>
                          <a:latin typeface="Times New Roman" panose="02020603050405020304" pitchFamily="18" charset="0"/>
                          <a:cs typeface="Times New Roman" panose="02020603050405020304" pitchFamily="18" charset="0"/>
                        </a:rPr>
                        <a:t>2021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744692227"/>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Видатки та надання кредитів</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Х</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12945134.00</a:t>
                      </a:r>
                      <a:endParaRPr lang="uk-UA" sz="1200" b="1"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11974487.44</a:t>
                      </a:r>
                      <a:endParaRPr lang="uk-UA" sz="1200" b="1"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b="1" i="1" kern="1200" dirty="0" smtClean="0">
                          <a:solidFill>
                            <a:schemeClr val="bg2"/>
                          </a:solidFill>
                          <a:latin typeface="Times New Roman" panose="02020603050405020304" pitchFamily="18" charset="0"/>
                          <a:ea typeface="+mn-ea"/>
                          <a:cs typeface="Times New Roman" panose="02020603050405020304" pitchFamily="18" charset="0"/>
                        </a:rPr>
                        <a:t>15693800.00</a:t>
                      </a:r>
                      <a:endParaRPr lang="en-US" sz="1200" b="1"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b="1" i="1" kern="1200" dirty="0" smtClean="0">
                          <a:solidFill>
                            <a:schemeClr val="bg2"/>
                          </a:solidFill>
                          <a:latin typeface="Times New Roman" panose="02020603050405020304" pitchFamily="18" charset="0"/>
                          <a:ea typeface="+mn-ea"/>
                          <a:cs typeface="Times New Roman" panose="02020603050405020304" pitchFamily="18" charset="0"/>
                        </a:rPr>
                        <a:t>3517547.28</a:t>
                      </a:r>
                      <a:endParaRPr lang="en-US" sz="1200" b="1"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1515118770"/>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праці</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2111</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9127670.00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8670542.92</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11278500.00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2560282.38</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2109554218"/>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Нарахування на оплату</a:t>
                      </a:r>
                      <a:r>
                        <a:rPr lang="uk-UA" sz="1200" baseline="0" dirty="0" smtClean="0">
                          <a:solidFill>
                            <a:schemeClr val="bg2"/>
                          </a:solidFill>
                          <a:latin typeface="Times New Roman" panose="02020603050405020304" pitchFamily="18" charset="0"/>
                          <a:cs typeface="Times New Roman" panose="02020603050405020304" pitchFamily="18" charset="0"/>
                        </a:rPr>
                        <a:t> праці</a:t>
                      </a:r>
                      <a:endParaRPr lang="uk-UA" sz="1200" dirty="0" smtClean="0">
                        <a:solidFill>
                          <a:schemeClr val="bg2"/>
                        </a:solidFill>
                        <a:latin typeface="Times New Roman" panose="02020603050405020304" pitchFamily="18" charset="0"/>
                        <a:cs typeface="Times New Roman" panose="02020603050405020304" pitchFamily="18" charset="0"/>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2120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2143306.00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1943574.32</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2479000.00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498302.84</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600070170"/>
                  </a:ext>
                </a:extLst>
              </a:tr>
              <a:tr h="442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Предмети, матеріали, обладнання та інвентар</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2210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125553.00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125553.00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130900.00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1613.00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29028403"/>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Медикаменти та </a:t>
                      </a:r>
                      <a:r>
                        <a:rPr lang="uk-UA" sz="1200" dirty="0" err="1" smtClean="0">
                          <a:solidFill>
                            <a:schemeClr val="bg2"/>
                          </a:solidFill>
                          <a:latin typeface="Times New Roman" panose="02020603050405020304" pitchFamily="18" charset="0"/>
                          <a:cs typeface="Times New Roman" panose="02020603050405020304" pitchFamily="18" charset="0"/>
                        </a:rPr>
                        <a:t>перев</a:t>
                      </a:r>
                      <a:r>
                        <a:rPr lang="en-US" sz="1200" dirty="0" smtClean="0">
                          <a:solidFill>
                            <a:schemeClr val="bg2"/>
                          </a:solidFill>
                          <a:latin typeface="Times New Roman" panose="02020603050405020304" pitchFamily="18" charset="0"/>
                          <a:cs typeface="Times New Roman" panose="02020603050405020304" pitchFamily="18" charset="0"/>
                        </a:rPr>
                        <a:t>’</a:t>
                      </a:r>
                      <a:r>
                        <a:rPr lang="uk-UA" sz="1200" dirty="0" err="1" smtClean="0">
                          <a:solidFill>
                            <a:schemeClr val="bg2"/>
                          </a:solidFill>
                          <a:latin typeface="Times New Roman" panose="02020603050405020304" pitchFamily="18" charset="0"/>
                          <a:cs typeface="Times New Roman" panose="02020603050405020304" pitchFamily="18" charset="0"/>
                        </a:rPr>
                        <a:t>язочні</a:t>
                      </a:r>
                      <a:r>
                        <a:rPr lang="uk-UA" sz="1200" dirty="0" smtClean="0">
                          <a:solidFill>
                            <a:schemeClr val="bg2"/>
                          </a:solidFill>
                          <a:latin typeface="Times New Roman" panose="02020603050405020304" pitchFamily="18" charset="0"/>
                          <a:cs typeface="Times New Roman" panose="02020603050405020304" pitchFamily="18" charset="0"/>
                        </a:rPr>
                        <a:t> матеріали</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2220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17300.00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17300.00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40000.00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10000.00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850671079"/>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Продукти харчування</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2230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364800.00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272451.30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737520.00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103670.00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1111713620"/>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послуг (крім комунальних)</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2240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375605.00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288604.63</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215980.00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15479.00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192095873"/>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теплопостачання</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2271</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666400.00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547068.52</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624800.00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290386.57</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074667587"/>
                  </a:ext>
                </a:extLst>
              </a:tr>
              <a:tr h="4291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водопостачання та водовідведення</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2272</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33000.00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30129.18</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33000.00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9427.03</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648462360"/>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електроенергії</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2273</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78000.00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65863.05</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135000.00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22762.33</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2916064564"/>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інших енергоносіїв</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2275</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10500.00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10400.52</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12000.00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2600.13</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1430901971"/>
                  </a:ext>
                </a:extLst>
              </a:tr>
              <a:tr h="619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Окремі заходи</a:t>
                      </a:r>
                      <a:r>
                        <a:rPr lang="uk-UA" sz="1200" baseline="0" dirty="0" smtClean="0">
                          <a:solidFill>
                            <a:schemeClr val="bg2"/>
                          </a:solidFill>
                          <a:latin typeface="Times New Roman" panose="02020603050405020304" pitchFamily="18" charset="0"/>
                          <a:cs typeface="Times New Roman" panose="02020603050405020304" pitchFamily="18" charset="0"/>
                        </a:rPr>
                        <a:t> по реалізації державних (регіональних) програм, не віднесені до заходів розвитку</a:t>
                      </a:r>
                      <a:endParaRPr lang="uk-UA" sz="1200" dirty="0" smtClean="0">
                        <a:solidFill>
                          <a:schemeClr val="bg2"/>
                        </a:solidFill>
                        <a:latin typeface="Times New Roman" panose="02020603050405020304" pitchFamily="18" charset="0"/>
                        <a:cs typeface="Times New Roman" panose="02020603050405020304" pitchFamily="18" charset="0"/>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2282</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7100.00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3024.00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1309996268"/>
                  </a:ext>
                </a:extLst>
              </a:tr>
            </a:tbl>
          </a:graphicData>
        </a:graphic>
      </p:graphicFrame>
    </p:spTree>
    <p:extLst>
      <p:ext uri="{BB962C8B-B14F-4D97-AF65-F5344CB8AC3E}">
        <p14:creationId xmlns:p14="http://schemas.microsoft.com/office/powerpoint/2010/main" val="2938323108"/>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16237" y="241669"/>
            <a:ext cx="11623729" cy="623310"/>
          </a:xfrm>
          <a:prstGeom prst="rect">
            <a:avLst/>
          </a:prstGeom>
        </p:spPr>
        <p:txBody>
          <a:bodyP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1800" b="1" i="1" dirty="0" smtClean="0">
                <a:solidFill>
                  <a:srgbClr val="FFFF00"/>
                </a:solidFill>
                <a:latin typeface="Times New Roman" panose="02020603050405020304" pitchFamily="18" charset="0"/>
                <a:cs typeface="Times New Roman" panose="02020603050405020304" pitchFamily="18" charset="0"/>
              </a:rPr>
              <a:t>Надходження і використання коштів, отриманих як плата за послуги за 2020 – І квартал 20</a:t>
            </a:r>
            <a:r>
              <a:rPr lang="en-US" sz="1800" b="1" i="1" dirty="0" smtClean="0">
                <a:solidFill>
                  <a:srgbClr val="FFFF00"/>
                </a:solidFill>
                <a:latin typeface="Times New Roman" panose="02020603050405020304" pitchFamily="18" charset="0"/>
                <a:cs typeface="Times New Roman" panose="02020603050405020304" pitchFamily="18" charset="0"/>
              </a:rPr>
              <a:t>2</a:t>
            </a:r>
            <a:r>
              <a:rPr lang="uk-UA" sz="1800" b="1" i="1" dirty="0" smtClean="0">
                <a:solidFill>
                  <a:srgbClr val="FFFF00"/>
                </a:solidFill>
                <a:latin typeface="Times New Roman" panose="02020603050405020304" pitchFamily="18" charset="0"/>
                <a:cs typeface="Times New Roman" panose="02020603050405020304" pitchFamily="18" charset="0"/>
              </a:rPr>
              <a:t>1 роки</a:t>
            </a:r>
            <a:endParaRPr lang="uk-UA" sz="1800" b="1" i="1" dirty="0">
              <a:solidFill>
                <a:srgbClr val="FFFF00"/>
              </a:solidFill>
              <a:latin typeface="Times New Roman" panose="02020603050405020304" pitchFamily="18" charset="0"/>
              <a:cs typeface="Times New Roman" panose="02020603050405020304" pitchFamily="18" charset="0"/>
            </a:endParaRPr>
          </a:p>
        </p:txBody>
      </p:sp>
      <p:sp>
        <p:nvSpPr>
          <p:cNvPr id="3" name="Подзаголовок 2"/>
          <p:cNvSpPr txBox="1">
            <a:spLocks/>
          </p:cNvSpPr>
          <p:nvPr/>
        </p:nvSpPr>
        <p:spPr>
          <a:xfrm>
            <a:off x="116237" y="636412"/>
            <a:ext cx="10963273" cy="1796821"/>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indent="457200" algn="just">
              <a:spcBef>
                <a:spcPts val="0"/>
              </a:spcBef>
            </a:pPr>
            <a:r>
              <a:rPr lang="uk-UA" sz="1400" noProof="1" smtClean="0">
                <a:latin typeface="Times New Roman" panose="02020603050405020304" pitchFamily="18" charset="0"/>
                <a:cs typeface="Times New Roman" panose="02020603050405020304" pitchFamily="18" charset="0"/>
              </a:rPr>
              <a:t>Від оренди майна бюджетної установи з</a:t>
            </a:r>
            <a:r>
              <a:rPr lang="uk-UA" sz="1400" b="1" i="1" noProof="1" smtClean="0">
                <a:latin typeface="Times New Roman" panose="02020603050405020304" pitchFamily="18" charset="0"/>
                <a:cs typeface="Times New Roman" panose="02020603050405020304" pitchFamily="18" charset="0"/>
              </a:rPr>
              <a:t>алишок на початок 2020 року  - 13 345.72 грн. </a:t>
            </a:r>
          </a:p>
          <a:p>
            <a:pPr indent="457200" algn="just">
              <a:spcBef>
                <a:spcPts val="0"/>
              </a:spcBef>
            </a:pPr>
            <a:r>
              <a:rPr lang="uk-UA" sz="1400" noProof="1" smtClean="0">
                <a:latin typeface="Times New Roman" panose="02020603050405020304" pitchFamily="18" charset="0"/>
                <a:cs typeface="Times New Roman" panose="02020603050405020304" pitchFamily="18" charset="0"/>
              </a:rPr>
              <a:t>Надійшло за 2020 рік 80 826.90 грн., з них за оренду 49 237,82 грн. Різниця – комунальні послуги.</a:t>
            </a:r>
          </a:p>
          <a:p>
            <a:pPr indent="457200" algn="just">
              <a:spcBef>
                <a:spcPts val="0"/>
              </a:spcBef>
            </a:pPr>
            <a:r>
              <a:rPr lang="uk-UA" sz="1400" noProof="1" smtClean="0">
                <a:latin typeface="Times New Roman" panose="02020603050405020304" pitchFamily="18" charset="0"/>
                <a:cs typeface="Times New Roman" panose="02020603050405020304" pitchFamily="18" charset="0"/>
              </a:rPr>
              <a:t>Витрачено за 2020 рік 71 531.17 грн. </a:t>
            </a:r>
            <a:r>
              <a:rPr lang="uk-UA" sz="1400" b="1" i="1" noProof="1" smtClean="0">
                <a:latin typeface="Times New Roman" panose="02020603050405020304" pitchFamily="18" charset="0"/>
                <a:cs typeface="Times New Roman" panose="02020603050405020304" pitchFamily="18" charset="0"/>
              </a:rPr>
              <a:t>Залишок на початок 2021 року - 22 641.45 грн. </a:t>
            </a:r>
          </a:p>
          <a:p>
            <a:pPr indent="0" algn="just">
              <a:spcBef>
                <a:spcPts val="0"/>
              </a:spcBef>
              <a:buNone/>
            </a:pPr>
            <a:endParaRPr lang="uk-UA" sz="1400" b="1" i="1" noProof="1">
              <a:latin typeface="Times New Roman" panose="02020603050405020304" pitchFamily="18" charset="0"/>
              <a:cs typeface="Times New Roman" panose="02020603050405020304" pitchFamily="18" charset="0"/>
            </a:endParaRPr>
          </a:p>
          <a:p>
            <a:pPr indent="0" algn="just">
              <a:spcBef>
                <a:spcPts val="0"/>
              </a:spcBef>
              <a:buNone/>
            </a:pPr>
            <a:r>
              <a:rPr lang="uk-UA" sz="1400" noProof="1" smtClean="0">
                <a:latin typeface="Times New Roman" panose="02020603050405020304" pitchFamily="18" charset="0"/>
                <a:cs typeface="Times New Roman" panose="02020603050405020304" pitchFamily="18" charset="0"/>
              </a:rPr>
              <a:t>Від оренди майна бюджетної установи з</a:t>
            </a:r>
            <a:r>
              <a:rPr lang="uk-UA" sz="1400" b="1" i="1" noProof="1" smtClean="0">
                <a:latin typeface="Times New Roman" panose="02020603050405020304" pitchFamily="18" charset="0"/>
                <a:cs typeface="Times New Roman" panose="02020603050405020304" pitchFamily="18" charset="0"/>
              </a:rPr>
              <a:t>алишок на початок 2021 року  -  22 641.45 грн. </a:t>
            </a:r>
          </a:p>
          <a:p>
            <a:pPr indent="0" algn="just">
              <a:spcBef>
                <a:spcPts val="0"/>
              </a:spcBef>
              <a:buNone/>
            </a:pPr>
            <a:r>
              <a:rPr lang="uk-UA" sz="1400" noProof="1" smtClean="0">
                <a:latin typeface="Times New Roman" panose="02020603050405020304" pitchFamily="18" charset="0"/>
                <a:cs typeface="Times New Roman" panose="02020603050405020304" pitchFamily="18" charset="0"/>
              </a:rPr>
              <a:t>Від оренди майна бюджетної установи надійшло 16 259.10 грн. </a:t>
            </a:r>
            <a:r>
              <a:rPr lang="uk-UA" sz="1400" b="1" i="1" noProof="1" smtClean="0">
                <a:latin typeface="Times New Roman" panose="02020603050405020304" pitchFamily="18" charset="0"/>
                <a:cs typeface="Times New Roman" panose="02020603050405020304" pitchFamily="18" charset="0"/>
              </a:rPr>
              <a:t>за І квартал 2021 року,  з них за оренду  -  7 999 грн. </a:t>
            </a:r>
            <a:r>
              <a:rPr lang="uk-UA" sz="1400" noProof="1">
                <a:latin typeface="Times New Roman" panose="02020603050405020304" pitchFamily="18" charset="0"/>
                <a:cs typeface="Times New Roman" panose="02020603050405020304" pitchFamily="18" charset="0"/>
              </a:rPr>
              <a:t>Різниця – комунальні послуги.</a:t>
            </a:r>
          </a:p>
          <a:p>
            <a:pPr indent="0" algn="just">
              <a:spcBef>
                <a:spcPts val="0"/>
              </a:spcBef>
              <a:buNone/>
            </a:pPr>
            <a:r>
              <a:rPr lang="uk-UA" sz="1400" noProof="1" smtClean="0">
                <a:latin typeface="Times New Roman" panose="02020603050405020304" pitchFamily="18" charset="0"/>
                <a:cs typeface="Times New Roman" panose="02020603050405020304" pitchFamily="18" charset="0"/>
              </a:rPr>
              <a:t>Витрачено 23 078.50 грн. </a:t>
            </a:r>
            <a:r>
              <a:rPr lang="uk-UA" sz="1400" b="1" i="1" noProof="1" smtClean="0">
                <a:latin typeface="Times New Roman" panose="02020603050405020304" pitchFamily="18" charset="0"/>
                <a:cs typeface="Times New Roman" panose="02020603050405020304" pitchFamily="18" charset="0"/>
              </a:rPr>
              <a:t>за І квартал 2021 року</a:t>
            </a:r>
            <a:r>
              <a:rPr lang="uk-UA" sz="1400" noProof="1" smtClean="0">
                <a:latin typeface="Times New Roman" panose="02020603050405020304" pitchFamily="18" charset="0"/>
                <a:cs typeface="Times New Roman" panose="02020603050405020304" pitchFamily="18" charset="0"/>
              </a:rPr>
              <a:t>, а саме:</a:t>
            </a:r>
          </a:p>
          <a:p>
            <a:pPr indent="457200" algn="just"/>
            <a:endParaRPr lang="uk-UA" sz="1200" noProof="1" smtClean="0">
              <a:latin typeface="Times New Roman" panose="02020603050405020304" pitchFamily="18" charset="0"/>
              <a:cs typeface="Times New Roman" panose="02020603050405020304" pitchFamily="18" charset="0"/>
            </a:endParaRPr>
          </a:p>
          <a:p>
            <a:pPr indent="457200" algn="just"/>
            <a:endParaRPr lang="uk-UA" sz="1200" noProof="1">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226300684"/>
              </p:ext>
            </p:extLst>
          </p:nvPr>
        </p:nvGraphicFramePr>
        <p:xfrm>
          <a:off x="222572" y="2604500"/>
          <a:ext cx="10963274" cy="3779120"/>
        </p:xfrm>
        <a:graphic>
          <a:graphicData uri="http://schemas.openxmlformats.org/drawingml/2006/table">
            <a:tbl>
              <a:tblPr firstRow="1" bandRow="1">
                <a:tableStyleId>{5C22544A-7EE6-4342-B048-85BDC9FD1C3A}</a:tableStyleId>
              </a:tblPr>
              <a:tblGrid>
                <a:gridCol w="3086408">
                  <a:extLst>
                    <a:ext uri="{9D8B030D-6E8A-4147-A177-3AD203B41FA5}">
                      <a16:colId xmlns="" xmlns:a16="http://schemas.microsoft.com/office/drawing/2014/main" val="201966"/>
                    </a:ext>
                  </a:extLst>
                </a:gridCol>
                <a:gridCol w="1099772">
                  <a:extLst>
                    <a:ext uri="{9D8B030D-6E8A-4147-A177-3AD203B41FA5}">
                      <a16:colId xmlns="" xmlns:a16="http://schemas.microsoft.com/office/drawing/2014/main" val="1529236691"/>
                    </a:ext>
                  </a:extLst>
                </a:gridCol>
                <a:gridCol w="1794912">
                  <a:extLst>
                    <a:ext uri="{9D8B030D-6E8A-4147-A177-3AD203B41FA5}">
                      <a16:colId xmlns="" xmlns:a16="http://schemas.microsoft.com/office/drawing/2014/main" val="4010403547"/>
                    </a:ext>
                  </a:extLst>
                </a:gridCol>
                <a:gridCol w="1628909">
                  <a:extLst>
                    <a:ext uri="{9D8B030D-6E8A-4147-A177-3AD203B41FA5}">
                      <a16:colId xmlns="" xmlns:a16="http://schemas.microsoft.com/office/drawing/2014/main" val="933618347"/>
                    </a:ext>
                  </a:extLst>
                </a:gridCol>
                <a:gridCol w="1649660">
                  <a:extLst>
                    <a:ext uri="{9D8B030D-6E8A-4147-A177-3AD203B41FA5}">
                      <a16:colId xmlns="" xmlns:a16="http://schemas.microsoft.com/office/drawing/2014/main" val="3225578125"/>
                    </a:ext>
                  </a:extLst>
                </a:gridCol>
                <a:gridCol w="1703613">
                  <a:extLst>
                    <a:ext uri="{9D8B030D-6E8A-4147-A177-3AD203B41FA5}">
                      <a16:colId xmlns="" xmlns:a16="http://schemas.microsoft.com/office/drawing/2014/main" val="690695587"/>
                    </a:ext>
                  </a:extLst>
                </a:gridCol>
              </a:tblGrid>
              <a:tr h="915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200" b="1" i="1" dirty="0" smtClean="0">
                          <a:solidFill>
                            <a:schemeClr val="bg2"/>
                          </a:solidFill>
                          <a:latin typeface="Times New Roman" panose="02020603050405020304" pitchFamily="18" charset="0"/>
                          <a:cs typeface="Times New Roman" panose="02020603050405020304" pitchFamily="18" charset="0"/>
                        </a:rPr>
                        <a:t>Показники</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200" b="1" i="1" dirty="0" smtClean="0">
                          <a:solidFill>
                            <a:schemeClr val="bg2"/>
                          </a:solidFill>
                          <a:latin typeface="Times New Roman" panose="02020603050405020304" pitchFamily="18" charset="0"/>
                          <a:cs typeface="Times New Roman" panose="02020603050405020304" pitchFamily="18" charset="0"/>
                        </a:rPr>
                        <a:t>КЕКВ та /або ККК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Затверджено на звітний рік (2020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Касові за звітний період</a:t>
                      </a:r>
                      <a:endParaRPr lang="en-US" sz="1200" b="1" i="1" dirty="0" smtClean="0">
                        <a:solidFill>
                          <a:schemeClr val="bg2"/>
                        </a:solidFill>
                        <a:latin typeface="Times New Roman" panose="02020603050405020304" pitchFamily="18" charset="0"/>
                        <a:cs typeface="Times New Roman" panose="02020603050405020304" pitchFamily="18" charset="0"/>
                      </a:endParaRPr>
                    </a:p>
                    <a:p>
                      <a:pPr algn="ctr"/>
                      <a:r>
                        <a:rPr lang="uk-UA" sz="1200" b="1" i="1" dirty="0" smtClean="0">
                          <a:solidFill>
                            <a:schemeClr val="bg2"/>
                          </a:solidFill>
                          <a:latin typeface="Times New Roman" panose="02020603050405020304" pitchFamily="18" charset="0"/>
                          <a:cs typeface="Times New Roman" panose="02020603050405020304" pitchFamily="18" charset="0"/>
                        </a:rPr>
                        <a:t>(2020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Затверджено на звітний рік (І</a:t>
                      </a:r>
                      <a:r>
                        <a:rPr lang="uk-UA" sz="1200" b="1" i="1" baseline="0" dirty="0" smtClean="0">
                          <a:solidFill>
                            <a:schemeClr val="bg2"/>
                          </a:solidFill>
                          <a:latin typeface="Times New Roman" panose="02020603050405020304" pitchFamily="18" charset="0"/>
                          <a:cs typeface="Times New Roman" panose="02020603050405020304" pitchFamily="18" charset="0"/>
                        </a:rPr>
                        <a:t> квартал </a:t>
                      </a:r>
                      <a:r>
                        <a:rPr lang="uk-UA" sz="1200" b="1" i="1" dirty="0" smtClean="0">
                          <a:solidFill>
                            <a:schemeClr val="bg2"/>
                          </a:solidFill>
                          <a:latin typeface="Times New Roman" panose="02020603050405020304" pitchFamily="18" charset="0"/>
                          <a:cs typeface="Times New Roman" panose="02020603050405020304" pitchFamily="18" charset="0"/>
                        </a:rPr>
                        <a:t>2021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Касові за звітний період</a:t>
                      </a:r>
                      <a:endParaRPr lang="en-US" sz="1200" b="1" i="1" dirty="0" smtClean="0">
                        <a:solidFill>
                          <a:schemeClr val="bg2"/>
                        </a:solidFill>
                        <a:latin typeface="Times New Roman" panose="02020603050405020304" pitchFamily="18" charset="0"/>
                        <a:cs typeface="Times New Roman" panose="02020603050405020304" pitchFamily="18" charset="0"/>
                      </a:endParaRPr>
                    </a:p>
                    <a:p>
                      <a:pPr algn="ctr"/>
                      <a:r>
                        <a:rPr lang="uk-UA" sz="1200" b="1" i="1" dirty="0" smtClean="0">
                          <a:solidFill>
                            <a:schemeClr val="bg2"/>
                          </a:solidFill>
                          <a:latin typeface="Times New Roman" panose="02020603050405020304" pitchFamily="18" charset="0"/>
                          <a:cs typeface="Times New Roman" panose="02020603050405020304" pitchFamily="18" charset="0"/>
                        </a:rPr>
                        <a:t>(І</a:t>
                      </a:r>
                      <a:r>
                        <a:rPr lang="uk-UA" sz="1200" b="1" i="1" baseline="0" dirty="0" smtClean="0">
                          <a:solidFill>
                            <a:schemeClr val="bg2"/>
                          </a:solidFill>
                          <a:latin typeface="Times New Roman" panose="02020603050405020304" pitchFamily="18" charset="0"/>
                          <a:cs typeface="Times New Roman" panose="02020603050405020304" pitchFamily="18" charset="0"/>
                        </a:rPr>
                        <a:t> квартал </a:t>
                      </a:r>
                      <a:r>
                        <a:rPr lang="uk-UA" sz="1200" b="1" i="1" dirty="0" smtClean="0">
                          <a:solidFill>
                            <a:schemeClr val="bg2"/>
                          </a:solidFill>
                          <a:latin typeface="Times New Roman" panose="02020603050405020304" pitchFamily="18" charset="0"/>
                          <a:cs typeface="Times New Roman" panose="02020603050405020304" pitchFamily="18" charset="0"/>
                        </a:rPr>
                        <a:t>2021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744692227"/>
                  </a:ext>
                </a:extLst>
              </a:tr>
              <a:tr h="400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Видатки та надання кредитів</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Х</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94000.00</a:t>
                      </a:r>
                      <a:endParaRPr lang="uk-UA" sz="1200" b="1"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71531.17</a:t>
                      </a:r>
                      <a:endParaRPr lang="uk-UA" sz="1200" b="1"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b="1" i="1" kern="1200" dirty="0" smtClean="0">
                          <a:solidFill>
                            <a:schemeClr val="bg2"/>
                          </a:solidFill>
                          <a:latin typeface="Times New Roman" panose="02020603050405020304" pitchFamily="18" charset="0"/>
                          <a:ea typeface="+mn-ea"/>
                          <a:cs typeface="Times New Roman" panose="02020603050405020304" pitchFamily="18" charset="0"/>
                        </a:rPr>
                        <a:t>99000.00</a:t>
                      </a:r>
                      <a:endParaRPr lang="en-US" sz="1200" b="1"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b="1" i="1" kern="1200" dirty="0" smtClean="0">
                          <a:solidFill>
                            <a:schemeClr val="bg2"/>
                          </a:solidFill>
                          <a:latin typeface="Times New Roman" panose="02020603050405020304" pitchFamily="18" charset="0"/>
                          <a:ea typeface="+mn-ea"/>
                          <a:cs typeface="Times New Roman" panose="02020603050405020304" pitchFamily="18" charset="0"/>
                        </a:rPr>
                        <a:t>23078.50</a:t>
                      </a:r>
                      <a:endParaRPr lang="en-US" sz="1200" b="1"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1515118770"/>
                  </a:ext>
                </a:extLst>
              </a:tr>
              <a:tr h="525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Предмети, матеріали, обладнання та інвентар</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2210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42000.00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26851.71</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41000.00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29028403"/>
                  </a:ext>
                </a:extLst>
              </a:tr>
              <a:tr h="400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послуг (крім комунальних)</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2240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15000.00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10307.43</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10000.00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1586.60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192095873"/>
                  </a:ext>
                </a:extLst>
              </a:tr>
              <a:tr h="400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Оплата теплопостачання</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2271</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32000.00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31589.08</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36000.00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21489.72</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074667587"/>
                  </a:ext>
                </a:extLst>
              </a:tr>
              <a:tr h="736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Окремі заходи</a:t>
                      </a:r>
                      <a:r>
                        <a:rPr lang="uk-UA" sz="1200" baseline="0" dirty="0" smtClean="0">
                          <a:solidFill>
                            <a:schemeClr val="bg2"/>
                          </a:solidFill>
                          <a:latin typeface="Times New Roman" panose="02020603050405020304" pitchFamily="18" charset="0"/>
                          <a:cs typeface="Times New Roman" panose="02020603050405020304" pitchFamily="18" charset="0"/>
                        </a:rPr>
                        <a:t> по реалізації державних (регіональних) програм, не віднесені до заходів розвитку</a:t>
                      </a:r>
                      <a:endParaRPr lang="uk-UA" sz="1200" dirty="0" smtClean="0">
                        <a:solidFill>
                          <a:schemeClr val="bg2"/>
                        </a:solidFill>
                        <a:latin typeface="Times New Roman" panose="02020603050405020304" pitchFamily="18" charset="0"/>
                        <a:cs typeface="Times New Roman" panose="02020603050405020304" pitchFamily="18" charset="0"/>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2282</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2768.40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648462360"/>
                  </a:ext>
                </a:extLst>
              </a:tr>
              <a:tr h="400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Інші поточні видатки</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2800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2000.00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14.55</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10000.00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2.18</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2916064564"/>
                  </a:ext>
                </a:extLst>
              </a:tr>
            </a:tbl>
          </a:graphicData>
        </a:graphic>
      </p:graphicFrame>
    </p:spTree>
    <p:extLst>
      <p:ext uri="{BB962C8B-B14F-4D97-AF65-F5344CB8AC3E}">
        <p14:creationId xmlns:p14="http://schemas.microsoft.com/office/powerpoint/2010/main" val="2167698716"/>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090814" y="241669"/>
            <a:ext cx="9144000" cy="623310"/>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2400" b="1" i="1" dirty="0" smtClean="0">
                <a:solidFill>
                  <a:srgbClr val="FFFF00"/>
                </a:solidFill>
                <a:latin typeface="Times New Roman" panose="02020603050405020304" pitchFamily="18" charset="0"/>
                <a:cs typeface="Times New Roman" panose="02020603050405020304" pitchFamily="18" charset="0"/>
              </a:rPr>
              <a:t>Надходження і використання коштів, </a:t>
            </a:r>
          </a:p>
          <a:p>
            <a:pPr algn="ctr"/>
            <a:r>
              <a:rPr lang="uk-UA" sz="2400" b="1" i="1" dirty="0" smtClean="0">
                <a:solidFill>
                  <a:srgbClr val="FFFF00"/>
                </a:solidFill>
                <a:latin typeface="Times New Roman" panose="02020603050405020304" pitchFamily="18" charset="0"/>
                <a:cs typeface="Times New Roman" panose="02020603050405020304" pitchFamily="18" charset="0"/>
              </a:rPr>
              <a:t>отриманих за іншими джерелами</a:t>
            </a:r>
            <a:br>
              <a:rPr lang="uk-UA" sz="2400" b="1" i="1" dirty="0" smtClean="0">
                <a:solidFill>
                  <a:srgbClr val="FFFF00"/>
                </a:solidFill>
                <a:latin typeface="Times New Roman" panose="02020603050405020304" pitchFamily="18" charset="0"/>
                <a:cs typeface="Times New Roman" panose="02020603050405020304" pitchFamily="18" charset="0"/>
              </a:rPr>
            </a:br>
            <a:r>
              <a:rPr lang="uk-UA" sz="2400" b="1" i="1" dirty="0" smtClean="0">
                <a:solidFill>
                  <a:srgbClr val="FFFF00"/>
                </a:solidFill>
                <a:latin typeface="Times New Roman" panose="02020603050405020304" pitchFamily="18" charset="0"/>
                <a:cs typeface="Times New Roman" panose="02020603050405020304" pitchFamily="18" charset="0"/>
              </a:rPr>
              <a:t>за 2020 – І квартал 20</a:t>
            </a:r>
            <a:r>
              <a:rPr lang="en-US" sz="2400" b="1" i="1" dirty="0" smtClean="0">
                <a:solidFill>
                  <a:srgbClr val="FFFF00"/>
                </a:solidFill>
                <a:latin typeface="Times New Roman" panose="02020603050405020304" pitchFamily="18" charset="0"/>
                <a:cs typeface="Times New Roman" panose="02020603050405020304" pitchFamily="18" charset="0"/>
              </a:rPr>
              <a:t>2</a:t>
            </a:r>
            <a:r>
              <a:rPr lang="uk-UA" sz="2400" b="1" i="1" dirty="0" smtClean="0">
                <a:solidFill>
                  <a:srgbClr val="FFFF00"/>
                </a:solidFill>
                <a:latin typeface="Times New Roman" panose="02020603050405020304" pitchFamily="18" charset="0"/>
                <a:cs typeface="Times New Roman" panose="02020603050405020304" pitchFamily="18" charset="0"/>
              </a:rPr>
              <a:t>1 роки</a:t>
            </a:r>
            <a:endParaRPr lang="uk-UA" sz="2400" b="1" i="1"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164562348"/>
              </p:ext>
            </p:extLst>
          </p:nvPr>
        </p:nvGraphicFramePr>
        <p:xfrm>
          <a:off x="735994" y="2605644"/>
          <a:ext cx="10963274" cy="1628276"/>
        </p:xfrm>
        <a:graphic>
          <a:graphicData uri="http://schemas.openxmlformats.org/drawingml/2006/table">
            <a:tbl>
              <a:tblPr firstRow="1" bandRow="1">
                <a:tableStyleId>{5C22544A-7EE6-4342-B048-85BDC9FD1C3A}</a:tableStyleId>
              </a:tblPr>
              <a:tblGrid>
                <a:gridCol w="3086408">
                  <a:extLst>
                    <a:ext uri="{9D8B030D-6E8A-4147-A177-3AD203B41FA5}">
                      <a16:colId xmlns="" xmlns:a16="http://schemas.microsoft.com/office/drawing/2014/main" val="201966"/>
                    </a:ext>
                  </a:extLst>
                </a:gridCol>
                <a:gridCol w="1099772">
                  <a:extLst>
                    <a:ext uri="{9D8B030D-6E8A-4147-A177-3AD203B41FA5}">
                      <a16:colId xmlns="" xmlns:a16="http://schemas.microsoft.com/office/drawing/2014/main" val="1529236691"/>
                    </a:ext>
                  </a:extLst>
                </a:gridCol>
                <a:gridCol w="1794912">
                  <a:extLst>
                    <a:ext uri="{9D8B030D-6E8A-4147-A177-3AD203B41FA5}">
                      <a16:colId xmlns="" xmlns:a16="http://schemas.microsoft.com/office/drawing/2014/main" val="4010403547"/>
                    </a:ext>
                  </a:extLst>
                </a:gridCol>
                <a:gridCol w="1628909">
                  <a:extLst>
                    <a:ext uri="{9D8B030D-6E8A-4147-A177-3AD203B41FA5}">
                      <a16:colId xmlns="" xmlns:a16="http://schemas.microsoft.com/office/drawing/2014/main" val="933618347"/>
                    </a:ext>
                  </a:extLst>
                </a:gridCol>
                <a:gridCol w="1649660">
                  <a:extLst>
                    <a:ext uri="{9D8B030D-6E8A-4147-A177-3AD203B41FA5}">
                      <a16:colId xmlns="" xmlns:a16="http://schemas.microsoft.com/office/drawing/2014/main" val="3225578125"/>
                    </a:ext>
                  </a:extLst>
                </a:gridCol>
                <a:gridCol w="1703613">
                  <a:extLst>
                    <a:ext uri="{9D8B030D-6E8A-4147-A177-3AD203B41FA5}">
                      <a16:colId xmlns="" xmlns:a16="http://schemas.microsoft.com/office/drawing/2014/main" val="690695587"/>
                    </a:ext>
                  </a:extLst>
                </a:gridCol>
              </a:tblGrid>
              <a:tr h="7963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200" b="1" i="1" dirty="0" smtClean="0">
                          <a:solidFill>
                            <a:schemeClr val="bg2"/>
                          </a:solidFill>
                          <a:latin typeface="Times New Roman" panose="02020603050405020304" pitchFamily="18" charset="0"/>
                          <a:cs typeface="Times New Roman" panose="02020603050405020304" pitchFamily="18" charset="0"/>
                        </a:rPr>
                        <a:t>Показники</a:t>
                      </a:r>
                    </a:p>
                    <a:p>
                      <a:pPr algn="ctr"/>
                      <a:endParaRPr lang="en-US"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200" b="1" i="1" dirty="0" smtClean="0">
                          <a:solidFill>
                            <a:schemeClr val="bg2"/>
                          </a:solidFill>
                          <a:latin typeface="Times New Roman" panose="02020603050405020304" pitchFamily="18" charset="0"/>
                          <a:cs typeface="Times New Roman" panose="02020603050405020304" pitchFamily="18" charset="0"/>
                        </a:rPr>
                        <a:t>КЕКВ та /або ККК</a:t>
                      </a:r>
                    </a:p>
                    <a:p>
                      <a:pPr algn="ctr"/>
                      <a:endParaRPr lang="en-US"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Затверджено на звітний рік (2020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Касові за звітний період</a:t>
                      </a:r>
                      <a:endParaRPr lang="en-US" sz="1200" b="1" i="1" dirty="0" smtClean="0">
                        <a:solidFill>
                          <a:schemeClr val="bg2"/>
                        </a:solidFill>
                        <a:latin typeface="Times New Roman" panose="02020603050405020304" pitchFamily="18" charset="0"/>
                        <a:cs typeface="Times New Roman" panose="02020603050405020304" pitchFamily="18" charset="0"/>
                      </a:endParaRPr>
                    </a:p>
                    <a:p>
                      <a:pPr algn="ctr"/>
                      <a:r>
                        <a:rPr lang="uk-UA" sz="1200" b="1" i="1" dirty="0" smtClean="0">
                          <a:solidFill>
                            <a:schemeClr val="bg2"/>
                          </a:solidFill>
                          <a:latin typeface="Times New Roman" panose="02020603050405020304" pitchFamily="18" charset="0"/>
                          <a:cs typeface="Times New Roman" panose="02020603050405020304" pitchFamily="18" charset="0"/>
                        </a:rPr>
                        <a:t>(2020 рік)</a:t>
                      </a:r>
                    </a:p>
                    <a:p>
                      <a:pPr algn="ctr"/>
                      <a:endParaRPr lang="en-US"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Затверджено на звітний рік (І</a:t>
                      </a:r>
                      <a:r>
                        <a:rPr lang="uk-UA" sz="1200" b="1" i="1" baseline="0" dirty="0" smtClean="0">
                          <a:solidFill>
                            <a:schemeClr val="bg2"/>
                          </a:solidFill>
                          <a:latin typeface="Times New Roman" panose="02020603050405020304" pitchFamily="18" charset="0"/>
                          <a:cs typeface="Times New Roman" panose="02020603050405020304" pitchFamily="18" charset="0"/>
                        </a:rPr>
                        <a:t> квартал </a:t>
                      </a:r>
                      <a:r>
                        <a:rPr lang="uk-UA" sz="1200" b="1" i="1" dirty="0" smtClean="0">
                          <a:solidFill>
                            <a:schemeClr val="bg2"/>
                          </a:solidFill>
                          <a:latin typeface="Times New Roman" panose="02020603050405020304" pitchFamily="18" charset="0"/>
                          <a:cs typeface="Times New Roman" panose="02020603050405020304" pitchFamily="18" charset="0"/>
                        </a:rPr>
                        <a:t>2021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Касові за звітний період</a:t>
                      </a:r>
                      <a:endParaRPr lang="en-US" sz="1200" b="1" i="1" dirty="0" smtClean="0">
                        <a:solidFill>
                          <a:schemeClr val="bg2"/>
                        </a:solidFill>
                        <a:latin typeface="Times New Roman" panose="02020603050405020304" pitchFamily="18" charset="0"/>
                        <a:cs typeface="Times New Roman" panose="02020603050405020304" pitchFamily="18" charset="0"/>
                      </a:endParaRPr>
                    </a:p>
                    <a:p>
                      <a:pPr algn="ctr"/>
                      <a:r>
                        <a:rPr lang="uk-UA" sz="1200" b="1" i="1" dirty="0" smtClean="0">
                          <a:solidFill>
                            <a:schemeClr val="bg2"/>
                          </a:solidFill>
                          <a:latin typeface="Times New Roman" panose="02020603050405020304" pitchFamily="18" charset="0"/>
                          <a:cs typeface="Times New Roman" panose="02020603050405020304" pitchFamily="18" charset="0"/>
                        </a:rPr>
                        <a:t>(І</a:t>
                      </a:r>
                      <a:r>
                        <a:rPr lang="uk-UA" sz="1200" b="1" i="1" baseline="0" dirty="0" smtClean="0">
                          <a:solidFill>
                            <a:schemeClr val="bg2"/>
                          </a:solidFill>
                          <a:latin typeface="Times New Roman" panose="02020603050405020304" pitchFamily="18" charset="0"/>
                          <a:cs typeface="Times New Roman" panose="02020603050405020304" pitchFamily="18" charset="0"/>
                        </a:rPr>
                        <a:t> квартал </a:t>
                      </a:r>
                      <a:r>
                        <a:rPr lang="uk-UA" sz="1200" b="1" i="1" dirty="0" smtClean="0">
                          <a:solidFill>
                            <a:schemeClr val="bg2"/>
                          </a:solidFill>
                          <a:latin typeface="Times New Roman" panose="02020603050405020304" pitchFamily="18" charset="0"/>
                          <a:cs typeface="Times New Roman" panose="02020603050405020304" pitchFamily="18" charset="0"/>
                        </a:rPr>
                        <a:t>2021 рік)</a:t>
                      </a: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3744692227"/>
                  </a:ext>
                </a:extLst>
              </a:tr>
              <a:tr h="348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Видатки та надання кредитів</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Х</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40000.00</a:t>
                      </a:r>
                      <a:endParaRPr lang="uk-UA" sz="1200" b="1"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b="1" i="1" dirty="0" smtClean="0">
                          <a:solidFill>
                            <a:schemeClr val="bg2"/>
                          </a:solidFill>
                          <a:latin typeface="Times New Roman" panose="02020603050405020304" pitchFamily="18" charset="0"/>
                          <a:cs typeface="Times New Roman" panose="02020603050405020304" pitchFamily="18" charset="0"/>
                        </a:rPr>
                        <a:t>39994.79</a:t>
                      </a:r>
                      <a:endParaRPr lang="uk-UA" sz="1200" b="1"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b="1" i="1" kern="1200" dirty="0" smtClean="0">
                          <a:solidFill>
                            <a:schemeClr val="bg2"/>
                          </a:solidFill>
                          <a:latin typeface="Times New Roman" panose="02020603050405020304" pitchFamily="18" charset="0"/>
                          <a:ea typeface="+mn-ea"/>
                          <a:cs typeface="Times New Roman" panose="02020603050405020304" pitchFamily="18" charset="0"/>
                        </a:rPr>
                        <a:t>40000.00</a:t>
                      </a:r>
                      <a:endParaRPr lang="en-US" sz="1200" b="1"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b="1" i="1" kern="1200" dirty="0" smtClean="0">
                          <a:solidFill>
                            <a:schemeClr val="bg2"/>
                          </a:solidFill>
                          <a:latin typeface="Times New Roman" panose="02020603050405020304" pitchFamily="18" charset="0"/>
                          <a:ea typeface="+mn-ea"/>
                          <a:cs typeface="Times New Roman" panose="02020603050405020304" pitchFamily="18" charset="0"/>
                        </a:rPr>
                        <a:t>21388.80</a:t>
                      </a:r>
                      <a:endParaRPr lang="en-US" sz="1200" b="1"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1515118770"/>
                  </a:ext>
                </a:extLst>
              </a:tr>
              <a:tr h="442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smtClean="0">
                          <a:solidFill>
                            <a:schemeClr val="bg2"/>
                          </a:solidFill>
                          <a:latin typeface="Times New Roman" panose="02020603050405020304" pitchFamily="18" charset="0"/>
                          <a:cs typeface="Times New Roman" panose="02020603050405020304" pitchFamily="18" charset="0"/>
                        </a:rPr>
                        <a:t>Предмети, матеріали, обладнання та інвентар</a:t>
                      </a: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dirty="0" smtClean="0">
                          <a:solidFill>
                            <a:schemeClr val="bg2"/>
                          </a:solidFill>
                          <a:latin typeface="Times New Roman" panose="02020603050405020304" pitchFamily="18" charset="0"/>
                          <a:cs typeface="Times New Roman" panose="02020603050405020304" pitchFamily="18" charset="0"/>
                        </a:rPr>
                        <a:t>2210</a:t>
                      </a:r>
                      <a:endParaRPr lang="uk-UA" sz="1200"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40000.00</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a:r>
                        <a:rPr lang="uk-UA" sz="1200" i="1" dirty="0" smtClean="0">
                          <a:solidFill>
                            <a:schemeClr val="bg2"/>
                          </a:solidFill>
                          <a:latin typeface="Times New Roman" panose="02020603050405020304" pitchFamily="18" charset="0"/>
                          <a:cs typeface="Times New Roman" panose="02020603050405020304" pitchFamily="18" charset="0"/>
                        </a:rPr>
                        <a:t>39994.79</a:t>
                      </a:r>
                      <a:endParaRPr lang="uk-UA" sz="1200" i="1" dirty="0">
                        <a:solidFill>
                          <a:schemeClr val="bg2"/>
                        </a:solidFill>
                        <a:latin typeface="Times New Roman" panose="02020603050405020304" pitchFamily="18" charset="0"/>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40000.00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algn="ctr" defTabSz="914400" rtl="0" eaLnBrk="1" latinLnBrk="0" hangingPunct="1"/>
                      <a:r>
                        <a:rPr lang="uk-UA" sz="1200" i="1" kern="1200" dirty="0" smtClean="0">
                          <a:solidFill>
                            <a:schemeClr val="bg2"/>
                          </a:solidFill>
                          <a:latin typeface="Times New Roman" panose="02020603050405020304" pitchFamily="18" charset="0"/>
                          <a:ea typeface="+mn-ea"/>
                          <a:cs typeface="Times New Roman" panose="02020603050405020304" pitchFamily="18" charset="0"/>
                        </a:rPr>
                        <a:t>21388.80</a:t>
                      </a:r>
                      <a:endParaRPr lang="en-US" sz="1200" i="1" kern="1200" dirty="0">
                        <a:solidFill>
                          <a:schemeClr val="bg2"/>
                        </a:solidFill>
                        <a:latin typeface="Times New Roman" panose="02020603050405020304" pitchFamily="18" charset="0"/>
                        <a:ea typeface="+mn-ea"/>
                        <a:cs typeface="Times New Roman" panose="02020603050405020304" pitchFamily="18" charset="0"/>
                      </a:endParaRPr>
                    </a:p>
                  </a:txBody>
                  <a:tcPr anchor="ctr" anchorCtr="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 xmlns:a16="http://schemas.microsoft.com/office/drawing/2014/main" val="29028403"/>
                  </a:ext>
                </a:extLst>
              </a:tr>
            </a:tbl>
          </a:graphicData>
        </a:graphic>
      </p:graphicFrame>
      <p:sp>
        <p:nvSpPr>
          <p:cNvPr id="4" name="Подзаголовок 2"/>
          <p:cNvSpPr txBox="1">
            <a:spLocks/>
          </p:cNvSpPr>
          <p:nvPr/>
        </p:nvSpPr>
        <p:spPr>
          <a:xfrm>
            <a:off x="559724" y="4872178"/>
            <a:ext cx="10963274" cy="889041"/>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uk-UA" sz="1600" noProof="1" smtClean="0">
                <a:latin typeface="Times New Roman" panose="02020603050405020304" pitchFamily="18" charset="0"/>
                <a:cs typeface="Times New Roman" panose="02020603050405020304" pitchFamily="18" charset="0"/>
              </a:rPr>
              <a:t>Отриманих дарунків (благодійність) надійшло на суму </a:t>
            </a:r>
            <a:r>
              <a:rPr lang="uk-UA" sz="1600" b="1" i="1" noProof="1" smtClean="0">
                <a:latin typeface="Times New Roman" panose="02020603050405020304" pitchFamily="18" charset="0"/>
                <a:cs typeface="Times New Roman" panose="02020603050405020304" pitchFamily="18" charset="0"/>
              </a:rPr>
              <a:t>39 976.79 грн. за 2020 рік </a:t>
            </a:r>
            <a:r>
              <a:rPr lang="uk-UA" sz="1600" b="1" noProof="1" smtClean="0">
                <a:solidFill>
                  <a:srgbClr val="FFFF00"/>
                </a:solidFill>
                <a:latin typeface="Times New Roman" panose="02020603050405020304" pitchFamily="18" charset="0"/>
                <a:cs typeface="Times New Roman" panose="02020603050405020304" pitchFamily="18" charset="0"/>
              </a:rPr>
              <a:t>(електротовари для ресурсного кабінету, техніка, текстиль та меблі бувші у вжитку, ігрові набори, дезінфікуючий засіб).</a:t>
            </a:r>
          </a:p>
          <a:p>
            <a:pPr algn="just"/>
            <a:r>
              <a:rPr lang="uk-UA" sz="1600" noProof="1" smtClean="0">
                <a:latin typeface="Times New Roman" panose="02020603050405020304" pitchFamily="18" charset="0"/>
                <a:cs typeface="Times New Roman" panose="02020603050405020304" pitchFamily="18" charset="0"/>
              </a:rPr>
              <a:t>Отриманих дарунків (благодійність) надійшло на суму </a:t>
            </a:r>
            <a:r>
              <a:rPr lang="uk-UA" sz="1600" b="1" i="1" noProof="1" smtClean="0">
                <a:latin typeface="Times New Roman" panose="02020603050405020304" pitchFamily="18" charset="0"/>
                <a:cs typeface="Times New Roman" panose="02020603050405020304" pitchFamily="18" charset="0"/>
              </a:rPr>
              <a:t>21 388.80 грн. за І квартал 2021 року </a:t>
            </a:r>
            <a:r>
              <a:rPr lang="uk-UA" sz="1600" b="1" noProof="1" smtClean="0">
                <a:solidFill>
                  <a:srgbClr val="FFFF00"/>
                </a:solidFill>
                <a:latin typeface="Times New Roman" panose="02020603050405020304" pitchFamily="18" charset="0"/>
                <a:cs typeface="Times New Roman" panose="02020603050405020304" pitchFamily="18" charset="0"/>
              </a:rPr>
              <a:t>(текстиль та меблі бувші у вжитку).</a:t>
            </a:r>
            <a:endParaRPr lang="uk-UA" sz="1600" noProof="1" smtClean="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433551647"/>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090814" y="241669"/>
            <a:ext cx="9144000" cy="623310"/>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2400" b="1" i="1" dirty="0" smtClean="0">
                <a:solidFill>
                  <a:srgbClr val="FFFF00"/>
                </a:solidFill>
                <a:latin typeface="Times New Roman" panose="02020603050405020304" pitchFamily="18" charset="0"/>
                <a:cs typeface="Times New Roman" panose="02020603050405020304" pitchFamily="18" charset="0"/>
              </a:rPr>
              <a:t>Надходження і використання інших надходжень спеціального фонду  за 2020 рік</a:t>
            </a:r>
            <a:endParaRPr lang="uk-UA" sz="2400" b="1" i="1" dirty="0">
              <a:solidFill>
                <a:srgbClr val="FFFF00"/>
              </a:solidFill>
              <a:latin typeface="Times New Roman" panose="02020603050405020304" pitchFamily="18" charset="0"/>
              <a:cs typeface="Times New Roman" panose="02020603050405020304" pitchFamily="18" charset="0"/>
            </a:endParaRPr>
          </a:p>
        </p:txBody>
      </p:sp>
      <p:sp>
        <p:nvSpPr>
          <p:cNvPr id="3" name="Подзаголовок 2"/>
          <p:cNvSpPr txBox="1">
            <a:spLocks/>
          </p:cNvSpPr>
          <p:nvPr/>
        </p:nvSpPr>
        <p:spPr>
          <a:xfrm>
            <a:off x="0" y="1211983"/>
            <a:ext cx="11794158" cy="5210195"/>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indent="457200" algn="just"/>
            <a:r>
              <a:rPr lang="uk-UA" sz="1600" noProof="1" smtClean="0">
                <a:latin typeface="Times New Roman" panose="02020603050405020304" pitchFamily="18" charset="0"/>
                <a:cs typeface="Times New Roman" panose="02020603050405020304" pitchFamily="18" charset="0"/>
              </a:rPr>
              <a:t>У 2020 році Тернопільською міською радою на капітальний ремонт будівлі Тернопільської спеціальної загальноосвітньої школи Тернопільської міської ради  було виділено </a:t>
            </a:r>
            <a:r>
              <a:rPr lang="uk-UA" sz="1600" b="1" i="1" noProof="1" smtClean="0">
                <a:latin typeface="Times New Roman" panose="02020603050405020304" pitchFamily="18" charset="0"/>
                <a:cs typeface="Times New Roman" panose="02020603050405020304" pitchFamily="18" charset="0"/>
              </a:rPr>
              <a:t>250 000 грн. (150 000 грн. + 100 000 грн.).</a:t>
            </a:r>
          </a:p>
          <a:p>
            <a:pPr indent="0" algn="just">
              <a:buNone/>
            </a:pPr>
            <a:r>
              <a:rPr lang="uk-UA" sz="1600" noProof="1" smtClean="0">
                <a:latin typeface="Times New Roman" panose="02020603050405020304" pitchFamily="18" charset="0"/>
                <a:cs typeface="Times New Roman" panose="02020603050405020304" pitchFamily="18" charset="0"/>
              </a:rPr>
              <a:t>ПП “М-буд” (директор Федорчук Н.П.)  було розроблено проектно-кошторисну документацію по об’єкту на суму </a:t>
            </a:r>
            <a:r>
              <a:rPr lang="uk-UA" sz="1600" b="1" i="1" noProof="1" smtClean="0">
                <a:latin typeface="Times New Roman" panose="02020603050405020304" pitchFamily="18" charset="0"/>
                <a:cs typeface="Times New Roman" panose="02020603050405020304" pitchFamily="18" charset="0"/>
              </a:rPr>
              <a:t>1 620.00 грн.</a:t>
            </a:r>
            <a:r>
              <a:rPr lang="uk-UA" sz="1600" noProof="1" smtClean="0">
                <a:latin typeface="Times New Roman" panose="02020603050405020304" pitchFamily="18" charset="0"/>
                <a:cs typeface="Times New Roman" panose="02020603050405020304" pitchFamily="18" charset="0"/>
              </a:rPr>
              <a:t> та здійснив капітальний ремонт будівлі на суму </a:t>
            </a:r>
            <a:r>
              <a:rPr lang="uk-UA" sz="1600" b="1" i="1" noProof="1" smtClean="0">
                <a:latin typeface="Times New Roman" panose="02020603050405020304" pitchFamily="18" charset="0"/>
                <a:cs typeface="Times New Roman" panose="02020603050405020304" pitchFamily="18" charset="0"/>
              </a:rPr>
              <a:t>242 479.00 грн.:</a:t>
            </a:r>
          </a:p>
          <a:p>
            <a:pPr algn="just">
              <a:spcBef>
                <a:spcPts val="0"/>
              </a:spcBef>
              <a:buFont typeface="Wingdings" panose="05000000000000000000" pitchFamily="2" charset="2"/>
              <a:buChar char="Ø"/>
            </a:pPr>
            <a:r>
              <a:rPr lang="uk-UA" sz="1600" noProof="1" smtClean="0">
                <a:latin typeface="Times New Roman" panose="02020603050405020304" pitchFamily="18" charset="0"/>
                <a:cs typeface="Times New Roman" panose="02020603050405020304" pitchFamily="18" charset="0"/>
              </a:rPr>
              <a:t>заміна вхідних дверей школи;</a:t>
            </a:r>
          </a:p>
          <a:p>
            <a:pPr algn="just">
              <a:spcBef>
                <a:spcPts val="0"/>
              </a:spcBef>
              <a:buFont typeface="Wingdings" panose="05000000000000000000" pitchFamily="2" charset="2"/>
              <a:buChar char="Ø"/>
            </a:pPr>
            <a:r>
              <a:rPr lang="uk-UA" sz="1600" noProof="1" smtClean="0">
                <a:latin typeface="Times New Roman" panose="02020603050405020304" pitchFamily="18" charset="0"/>
                <a:cs typeface="Times New Roman" panose="02020603050405020304" pitchFamily="18" charset="0"/>
              </a:rPr>
              <a:t>заміна вікон школи.</a:t>
            </a:r>
          </a:p>
          <a:p>
            <a:pPr indent="0" algn="just">
              <a:buNone/>
            </a:pPr>
            <a:r>
              <a:rPr lang="uk-UA" sz="1600" noProof="1" smtClean="0">
                <a:latin typeface="Times New Roman" panose="02020603050405020304" pitchFamily="18" charset="0"/>
                <a:cs typeface="Times New Roman" panose="02020603050405020304" pitchFamily="18" charset="0"/>
              </a:rPr>
              <a:t>КП фірма “Тернопільбудінвестзамовник” Тернопільської міської ради (директор Кришталовський Р.К.) було здійснено технічний нагляд за виконанням робіт по капітальному ремонту будівлі на суму </a:t>
            </a:r>
            <a:r>
              <a:rPr lang="uk-UA" sz="1600" b="1" i="1" noProof="1" smtClean="0">
                <a:latin typeface="Times New Roman" panose="02020603050405020304" pitchFamily="18" charset="0"/>
                <a:cs typeface="Times New Roman" panose="02020603050405020304" pitchFamily="18" charset="0"/>
              </a:rPr>
              <a:t>5 901.00 грн</a:t>
            </a:r>
            <a:r>
              <a:rPr lang="uk-UA" sz="1600" noProof="1" smtClean="0">
                <a:latin typeface="Times New Roman" panose="02020603050405020304" pitchFamily="18" charset="0"/>
                <a:cs typeface="Times New Roman" panose="02020603050405020304" pitchFamily="18" charset="0"/>
              </a:rPr>
              <a:t>. </a:t>
            </a:r>
          </a:p>
          <a:p>
            <a:pPr indent="457200" algn="just"/>
            <a:r>
              <a:rPr lang="uk-UA" sz="1600" noProof="1" smtClean="0">
                <a:latin typeface="Times New Roman" panose="02020603050405020304" pitchFamily="18" charset="0"/>
                <a:cs typeface="Times New Roman" panose="02020603050405020304" pitchFamily="18" charset="0"/>
              </a:rPr>
              <a:t>Для очищення питної води було виділено Тернопільською міською радою </a:t>
            </a:r>
            <a:r>
              <a:rPr lang="uk-UA" sz="1600" b="1" i="1" noProof="1" smtClean="0">
                <a:latin typeface="Times New Roman" panose="02020603050405020304" pitchFamily="18" charset="0"/>
                <a:cs typeface="Times New Roman" panose="02020603050405020304" pitchFamily="18" charset="0"/>
              </a:rPr>
              <a:t>10 474.00 </a:t>
            </a:r>
            <a:r>
              <a:rPr lang="uk-UA" sz="1600" noProof="1" smtClean="0">
                <a:latin typeface="Times New Roman" panose="02020603050405020304" pitchFamily="18" charset="0"/>
                <a:cs typeface="Times New Roman" panose="02020603050405020304" pitchFamily="18" charset="0"/>
              </a:rPr>
              <a:t>грн. на закупівлю зворотньоосмотичної системи очищення питної води “RO 400” в зборі.</a:t>
            </a:r>
          </a:p>
          <a:p>
            <a:pPr indent="457200" algn="just"/>
            <a:r>
              <a:rPr lang="uk-UA" sz="1600" noProof="1" smtClean="0">
                <a:latin typeface="Times New Roman" panose="02020603050405020304" pitchFamily="18" charset="0"/>
                <a:cs typeface="Times New Roman" panose="02020603050405020304" pitchFamily="18" charset="0"/>
              </a:rPr>
              <a:t>Для програмного забезпечення школи було виділено Тернопільською міською радою </a:t>
            </a:r>
            <a:r>
              <a:rPr lang="uk-UA" sz="1600" b="1" i="1" noProof="1" smtClean="0">
                <a:latin typeface="Times New Roman" panose="02020603050405020304" pitchFamily="18" charset="0"/>
                <a:cs typeface="Times New Roman" panose="02020603050405020304" pitchFamily="18" charset="0"/>
              </a:rPr>
              <a:t>34 668.00 </a:t>
            </a:r>
            <a:r>
              <a:rPr lang="uk-UA" sz="1600" noProof="1" smtClean="0">
                <a:latin typeface="Times New Roman" panose="02020603050405020304" pitchFamily="18" charset="0"/>
                <a:cs typeface="Times New Roman" panose="02020603050405020304" pitchFamily="18" charset="0"/>
              </a:rPr>
              <a:t>грн. </a:t>
            </a:r>
          </a:p>
          <a:p>
            <a:pPr indent="0" algn="just">
              <a:buNone/>
            </a:pPr>
            <a:r>
              <a:rPr lang="uk-UA" sz="1600" noProof="1" smtClean="0">
                <a:latin typeface="Times New Roman" panose="02020603050405020304" pitchFamily="18" charset="0"/>
                <a:cs typeface="Times New Roman" panose="02020603050405020304" pitchFamily="18" charset="0"/>
              </a:rPr>
              <a:t>У 2021 році Тернопільською міською радою на капітальний ремонт будівлі Тернопільської спеціальної загальноосвітньої школи Тернопільської міської ради виділено </a:t>
            </a:r>
            <a:r>
              <a:rPr lang="uk-UA" sz="1600" b="1" i="1" noProof="1" smtClean="0">
                <a:latin typeface="Times New Roman" panose="02020603050405020304" pitchFamily="18" charset="0"/>
                <a:cs typeface="Times New Roman" panose="02020603050405020304" pitchFamily="18" charset="0"/>
              </a:rPr>
              <a:t>100 000 грн. </a:t>
            </a:r>
          </a:p>
          <a:p>
            <a:pPr indent="0" algn="just">
              <a:buNone/>
            </a:pPr>
            <a:r>
              <a:rPr lang="uk-UA" sz="1600" noProof="1" smtClean="0">
                <a:latin typeface="Times New Roman" panose="02020603050405020304" pitchFamily="18" charset="0"/>
                <a:cs typeface="Times New Roman" panose="02020603050405020304" pitchFamily="18" charset="0"/>
              </a:rPr>
              <a:t>Планується на літній період здійснити ремонт у класних приміщеннях старшої ланки та обладнати роздягальню.</a:t>
            </a:r>
            <a:endParaRPr lang="uk-UA" sz="1600" b="1" i="1" noProof="1" smtClean="0">
              <a:latin typeface="Times New Roman" panose="02020603050405020304" pitchFamily="18" charset="0"/>
              <a:cs typeface="Times New Roman" panose="02020603050405020304" pitchFamily="18" charset="0"/>
            </a:endParaRPr>
          </a:p>
          <a:p>
            <a:pPr indent="0" algn="just">
              <a:buNone/>
            </a:pPr>
            <a:r>
              <a:rPr lang="uk-UA" sz="1600" b="1" i="1" noProof="1" smtClean="0">
                <a:latin typeface="Times New Roman" panose="02020603050405020304" pitchFamily="18" charset="0"/>
                <a:cs typeface="Times New Roman" panose="02020603050405020304" pitchFamily="18" charset="0"/>
              </a:rPr>
              <a:t>На протязі 2020 року було закуплено господарські товари, будівельні товари, господарський інвентар, техніка, канцтовари та медикаменти.</a:t>
            </a:r>
          </a:p>
        </p:txBody>
      </p:sp>
    </p:spTree>
    <p:extLst>
      <p:ext uri="{BB962C8B-B14F-4D97-AF65-F5344CB8AC3E}">
        <p14:creationId xmlns:p14="http://schemas.microsoft.com/office/powerpoint/2010/main" val="195973889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03950" y="351618"/>
            <a:ext cx="9837799" cy="830997"/>
          </a:xfrm>
          <a:prstGeom prst="rect">
            <a:avLst/>
          </a:prstGeom>
        </p:spPr>
        <p:txBody>
          <a:bodyPr wrap="square">
            <a:spAutoFit/>
          </a:bodyPr>
          <a:lstStyle/>
          <a:p>
            <a:pPr algn="ctr"/>
            <a:r>
              <a:rPr lang="uk-UA" sz="2400" b="1" i="1" dirty="0" smtClean="0">
                <a:solidFill>
                  <a:srgbClr val="FFFF00"/>
                </a:solidFill>
                <a:latin typeface="Times New Roman" panose="02020603050405020304" pitchFamily="18" charset="0"/>
                <a:cs typeface="Times New Roman" panose="02020603050405020304" pitchFamily="18" charset="0"/>
              </a:rPr>
              <a:t>В рамках реалізації програми НУШ в </a:t>
            </a:r>
            <a:r>
              <a:rPr lang="uk-UA" sz="2400" b="1" i="1" dirty="0">
                <a:solidFill>
                  <a:srgbClr val="FFFF00"/>
                </a:solidFill>
                <a:latin typeface="Times New Roman" panose="02020603050405020304" pitchFamily="18" charset="0"/>
                <a:cs typeface="Times New Roman" panose="02020603050405020304" pitchFamily="18" charset="0"/>
              </a:rPr>
              <a:t>перший клас 2020 року придбано дидактичний </a:t>
            </a:r>
            <a:r>
              <a:rPr lang="uk-UA" sz="2400" b="1" i="1" dirty="0" smtClean="0">
                <a:solidFill>
                  <a:srgbClr val="FFFF00"/>
                </a:solidFill>
                <a:latin typeface="Times New Roman" panose="02020603050405020304" pitchFamily="18" charset="0"/>
                <a:cs typeface="Times New Roman" panose="02020603050405020304" pitchFamily="18" charset="0"/>
              </a:rPr>
              <a:t>матеріал (5 000 грн.) </a:t>
            </a:r>
            <a:r>
              <a:rPr lang="uk-UA" sz="2400" b="1" i="1" dirty="0">
                <a:solidFill>
                  <a:srgbClr val="FFFF00"/>
                </a:solidFill>
                <a:latin typeface="Times New Roman" panose="02020603050405020304" pitchFamily="18" charset="0"/>
                <a:cs typeface="Times New Roman" panose="02020603050405020304" pitchFamily="18" charset="0"/>
              </a:rPr>
              <a:t>та </a:t>
            </a:r>
            <a:r>
              <a:rPr lang="uk-UA" sz="2400" b="1" i="1" dirty="0" smtClean="0">
                <a:solidFill>
                  <a:srgbClr val="FFFF00"/>
                </a:solidFill>
                <a:latin typeface="Times New Roman" panose="02020603050405020304" pitchFamily="18" charset="0"/>
                <a:cs typeface="Times New Roman" panose="02020603050405020304" pitchFamily="18" charset="0"/>
              </a:rPr>
              <a:t>меблі (12 640 грн.)</a:t>
            </a:r>
            <a:endParaRPr lang="uk-UA" sz="2400" dirty="0">
              <a:solidFill>
                <a:srgbClr val="FFFF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337" y="1344058"/>
            <a:ext cx="3011641" cy="4015521"/>
          </a:xfrm>
          <a:prstGeom prst="rect">
            <a:avLst/>
          </a:prstGeom>
          <a:ln w="38100">
            <a:solidFill>
              <a:schemeClr val="tx1"/>
            </a:solidFill>
          </a:ln>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861" y="1317456"/>
            <a:ext cx="3031593" cy="4042123"/>
          </a:xfrm>
          <a:prstGeom prst="rect">
            <a:avLst/>
          </a:prstGeom>
          <a:ln w="38100">
            <a:solidFill>
              <a:schemeClr val="tx1"/>
            </a:solidFill>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115249390"/>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604" y="2853368"/>
            <a:ext cx="2646495" cy="3528660"/>
          </a:xfrm>
          <a:prstGeom prst="rect">
            <a:avLst/>
          </a:prstGeom>
          <a:ln w="57150">
            <a:solidFill>
              <a:schemeClr val="tx1"/>
            </a:solidFill>
          </a:ln>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747" y="1402822"/>
            <a:ext cx="3566939" cy="4755919"/>
          </a:xfrm>
          <a:prstGeom prst="rect">
            <a:avLst/>
          </a:prstGeom>
          <a:ln w="57150">
            <a:solidFill>
              <a:schemeClr val="tx1"/>
            </a:solid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
        <p:nvSpPr>
          <p:cNvPr id="5" name="Прямоугольник 4"/>
          <p:cNvSpPr/>
          <p:nvPr/>
        </p:nvSpPr>
        <p:spPr>
          <a:xfrm>
            <a:off x="520705" y="434633"/>
            <a:ext cx="9482084" cy="400110"/>
          </a:xfrm>
          <a:prstGeom prst="rect">
            <a:avLst/>
          </a:prstGeom>
        </p:spPr>
        <p:txBody>
          <a:bodyPr wrap="none">
            <a:spAutoFit/>
          </a:bodyPr>
          <a:lstStyle/>
          <a:p>
            <a:pPr algn="ctr"/>
            <a:r>
              <a:rPr lang="uk-UA" sz="2000" b="1" dirty="0" smtClean="0">
                <a:solidFill>
                  <a:srgbClr val="FFFF00"/>
                </a:solidFill>
              </a:rPr>
              <a:t>За рахунок благодійних коштів відкрито спортивно-ігровий майданчик</a:t>
            </a:r>
            <a:endParaRPr lang="uk-UA" sz="2000" b="1" dirty="0">
              <a:solidFill>
                <a:srgbClr val="FFFF00"/>
              </a:solidFill>
            </a:endParaRPr>
          </a:p>
        </p:txBody>
      </p:sp>
      <p:sp>
        <p:nvSpPr>
          <p:cNvPr id="6" name="Прямоугольник 5"/>
          <p:cNvSpPr/>
          <p:nvPr/>
        </p:nvSpPr>
        <p:spPr>
          <a:xfrm>
            <a:off x="425986" y="1490957"/>
            <a:ext cx="4674824" cy="3539430"/>
          </a:xfrm>
          <a:prstGeom prst="rect">
            <a:avLst/>
          </a:prstGeom>
        </p:spPr>
        <p:txBody>
          <a:bodyPr wrap="square">
            <a:spAutoFit/>
          </a:bodyPr>
          <a:lstStyle/>
          <a:p>
            <a:r>
              <a:rPr lang="uk-UA" sz="2800" noProof="1" smtClean="0"/>
              <a:t>Облаштований спортивно-ігровий майданчик для дітей різного віку, з метою забезпечення здорового, комфортного та активного дозвілля на території школи.</a:t>
            </a:r>
            <a:endParaRPr lang="uk-UA" sz="2800" noProof="1"/>
          </a:p>
        </p:txBody>
      </p:sp>
    </p:spTree>
    <p:extLst>
      <p:ext uri="{BB962C8B-B14F-4D97-AF65-F5344CB8AC3E}">
        <p14:creationId xmlns:p14="http://schemas.microsoft.com/office/powerpoint/2010/main" val="1009413125"/>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8032" y="582188"/>
            <a:ext cx="8541465" cy="894692"/>
          </a:xfrm>
        </p:spPr>
        <p:txBody>
          <a:bodyPr/>
          <a:lstStyle/>
          <a:p>
            <a:pPr algn="ctr"/>
            <a:r>
              <a:rPr lang="uk-UA" sz="2400" dirty="0" smtClean="0"/>
              <a:t>Більш детальнішу інформацію ви можете знайти на:</a:t>
            </a:r>
            <a:endParaRPr lang="uk-UA" sz="24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84" y="1648910"/>
            <a:ext cx="3741581" cy="299481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361" y="1648910"/>
            <a:ext cx="4629111" cy="3188262"/>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
        <p:nvSpPr>
          <p:cNvPr id="5" name="Прямоугольник 4"/>
          <p:cNvSpPr/>
          <p:nvPr/>
        </p:nvSpPr>
        <p:spPr>
          <a:xfrm>
            <a:off x="4888146" y="5069367"/>
            <a:ext cx="5348835" cy="461665"/>
          </a:xfrm>
          <a:prstGeom prst="rect">
            <a:avLst/>
          </a:prstGeom>
        </p:spPr>
        <p:txBody>
          <a:bodyPr wrap="square">
            <a:spAutoFit/>
          </a:bodyPr>
          <a:lstStyle/>
          <a:p>
            <a:r>
              <a:rPr lang="en-US" sz="2400" dirty="0" smtClean="0"/>
              <a:t>Website</a:t>
            </a:r>
            <a:r>
              <a:rPr lang="uk-UA" sz="2400" dirty="0" smtClean="0"/>
              <a:t> </a:t>
            </a:r>
            <a:r>
              <a:rPr lang="en-US" sz="2400" dirty="0"/>
              <a:t>https://specschool.pp.ua/</a:t>
            </a:r>
            <a:endParaRPr lang="uk-UA" sz="2400" dirty="0"/>
          </a:p>
        </p:txBody>
      </p:sp>
      <p:sp>
        <p:nvSpPr>
          <p:cNvPr id="7" name="Заголовок 1"/>
          <p:cNvSpPr txBox="1">
            <a:spLocks/>
          </p:cNvSpPr>
          <p:nvPr/>
        </p:nvSpPr>
        <p:spPr>
          <a:xfrm>
            <a:off x="355083" y="4965968"/>
            <a:ext cx="4428782" cy="89469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t>https://www.facebook.com/special4precious</a:t>
            </a:r>
            <a:endParaRPr lang="uk-UA" sz="2400" dirty="0"/>
          </a:p>
        </p:txBody>
      </p:sp>
    </p:spTree>
    <p:extLst>
      <p:ext uri="{BB962C8B-B14F-4D97-AF65-F5344CB8AC3E}">
        <p14:creationId xmlns:p14="http://schemas.microsoft.com/office/powerpoint/2010/main" val="727028036"/>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8434" y="1070674"/>
            <a:ext cx="6456772" cy="5170646"/>
          </a:xfrm>
          <a:prstGeom prst="rect">
            <a:avLst/>
          </a:prstGeom>
        </p:spPr>
        <p:txBody>
          <a:bodyPr wrap="square">
            <a:spAutoFit/>
          </a:bodyPr>
          <a:lstStyle/>
          <a:p>
            <a:pPr algn="ctr"/>
            <a:r>
              <a:rPr lang="uk-UA" noProof="1" smtClean="0">
                <a:latin typeface="Times New Roman" panose="02020603050405020304" pitchFamily="18" charset="0"/>
                <a:cs typeface="Times New Roman" panose="02020603050405020304" pitchFamily="18" charset="0"/>
              </a:rPr>
              <a:t>	</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створення спеціальних умов для корекційної спрямованості навчання;</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корекцію порушень психічного і фізичного розвитку дітей з особливими освітніми потребами;</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удосконалення навчально – виховного процесу;</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організацію безпечного середовища;</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активну співпрацю з батьками;</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інформаційно-просвітницьку роботу з громадськістю та залучення небайдужих спонсорів до втілення проектів з покращення матеріально-технічної бази;</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методичну роботу та підвищення кваліфікації  кадрового складу.</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Груп неповного пансіону та їх удосконалення.</a:t>
            </a:r>
          </a:p>
          <a:p>
            <a:pPr marL="285750" indent="-285750" algn="just">
              <a:lnSpc>
                <a:spcPct val="150000"/>
              </a:lnSpc>
              <a:buFont typeface="Arial" panose="020B0604020202020204" pitchFamily="34" charset="0"/>
              <a:buChar char="•"/>
            </a:pPr>
            <a:r>
              <a:rPr lang="uk-UA" sz="1600" noProof="1" smtClean="0">
                <a:latin typeface="Times New Roman" panose="02020603050405020304" pitchFamily="18" charset="0"/>
                <a:cs typeface="Times New Roman" panose="02020603050405020304" pitchFamily="18" charset="0"/>
              </a:rPr>
              <a:t>Дотримання принципів дитиноцентризму.</a:t>
            </a:r>
            <a:endParaRPr lang="uk-UA" sz="1600" noProof="1">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939" y="744778"/>
            <a:ext cx="1094582" cy="109458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997" y="2182873"/>
            <a:ext cx="4921221" cy="3885883"/>
          </a:xfrm>
          <a:prstGeom prst="rect">
            <a:avLst/>
          </a:prstGeom>
        </p:spPr>
      </p:pic>
      <p:sp>
        <p:nvSpPr>
          <p:cNvPr id="5" name="Прямоугольник 4"/>
          <p:cNvSpPr/>
          <p:nvPr/>
        </p:nvSpPr>
        <p:spPr>
          <a:xfrm>
            <a:off x="753691" y="691593"/>
            <a:ext cx="8563777" cy="369332"/>
          </a:xfrm>
          <a:prstGeom prst="rect">
            <a:avLst/>
          </a:prstGeom>
        </p:spPr>
        <p:txBody>
          <a:bodyPr wrap="square">
            <a:spAutoFit/>
          </a:bodyPr>
          <a:lstStyle/>
          <a:p>
            <a:pPr algn="ctr"/>
            <a:r>
              <a:rPr lang="uk-UA" b="1" noProof="1">
                <a:solidFill>
                  <a:srgbClr val="FFFF00"/>
                </a:solidFill>
                <a:latin typeface="Times New Roman" panose="02020603050405020304" pitchFamily="18" charset="0"/>
                <a:cs typeface="Times New Roman" panose="02020603050405020304" pitchFamily="18" charset="0"/>
              </a:rPr>
              <a:t>Свої зусилля спрямовували на реалізацію основних завдань: </a:t>
            </a:r>
          </a:p>
        </p:txBody>
      </p:sp>
    </p:spTree>
    <p:extLst>
      <p:ext uri="{BB962C8B-B14F-4D97-AF65-F5344CB8AC3E}">
        <p14:creationId xmlns:p14="http://schemas.microsoft.com/office/powerpoint/2010/main" val="1253022779"/>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939" y="744778"/>
            <a:ext cx="1094582" cy="1094582"/>
          </a:xfrm>
          <a:prstGeom prst="rect">
            <a:avLst/>
          </a:prstGeom>
        </p:spPr>
      </p:pic>
      <p:sp>
        <p:nvSpPr>
          <p:cNvPr id="5" name="Rectangle 2"/>
          <p:cNvSpPr>
            <a:spLocks noChangeArrowheads="1"/>
          </p:cNvSpPr>
          <p:nvPr/>
        </p:nvSpPr>
        <p:spPr bwMode="auto">
          <a:xfrm>
            <a:off x="187287" y="744778"/>
            <a:ext cx="95075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uk-UA" altLang="uk-UA" b="1" i="1" u="none" strike="noStrike" cap="none" normalizeH="0" baseline="0" dirty="0" smtClean="0">
                <a:ln>
                  <a:noFill/>
                </a:ln>
                <a:solidFill>
                  <a:srgbClr val="FFFF00"/>
                </a:solidFill>
                <a:effectLst/>
                <a:latin typeface="Times New Roman" panose="02020603050405020304" pitchFamily="18" charset="0"/>
                <a:ea typeface="Times New Roman" pitchFamily="18" charset="0"/>
                <a:cs typeface="Times New Roman" panose="02020603050405020304" pitchFamily="18" charset="0"/>
              </a:rPr>
              <a:t>Ми дотримуємося принципів ДИТИНОЦЕНТРИЗМУ</a:t>
            </a:r>
            <a:r>
              <a:rPr kumimoji="0" lang="uk-UA" altLang="uk-UA" b="0" i="0" u="none" strike="noStrike" cap="none" normalizeH="0" baseline="0" dirty="0" smtClean="0">
                <a:ln>
                  <a:noFill/>
                </a:ln>
                <a:effectLst/>
                <a:latin typeface="Times New Roman" panose="02020603050405020304" pitchFamily="18" charset="0"/>
                <a:ea typeface="Times New Roman" pitchFamily="18" charset="0"/>
                <a:cs typeface="Times New Roman" panose="02020603050405020304" pitchFamily="18" charset="0"/>
              </a:rPr>
              <a:t> – це модель виховання та навчання дитини, призначення якої розширення її життєвого шляху та саморозвитку, увага до системи її цінностей та інтересів задля формування в неї основ життєвої компетентності.</a:t>
            </a:r>
            <a:endParaRPr kumimoji="0" lang="ru-RU" altLang="uk-UA" b="0" i="0" u="none" strike="noStrike" cap="none" normalizeH="0" baseline="0" dirty="0" smtClean="0">
              <a:ln>
                <a:noFill/>
              </a:ln>
              <a:effectLst/>
              <a:latin typeface="Times New Roman" panose="02020603050405020304" pitchFamily="18" charset="0"/>
              <a:ea typeface="Times New Roman" pitchFamily="18" charset="0"/>
              <a:cs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uk-UA" b="0" i="0" u="none" strike="noStrike" cap="none" normalizeH="0" baseline="0" dirty="0" smtClean="0">
              <a:ln>
                <a:noFill/>
              </a:ln>
              <a:effectLst/>
            </a:endParaRPr>
          </a:p>
        </p:txBody>
      </p:sp>
      <p:sp>
        <p:nvSpPr>
          <p:cNvPr id="6" name="Rectangle 3"/>
          <p:cNvSpPr>
            <a:spLocks noChangeArrowheads="1"/>
          </p:cNvSpPr>
          <p:nvPr/>
        </p:nvSpPr>
        <p:spPr bwMode="auto">
          <a:xfrm>
            <a:off x="320297" y="4400425"/>
            <a:ext cx="114024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uk-UA" altLang="uk-UA"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Дитина стоїть у центрі педагогічної системи. Навколо неї обертається вся освіта. Інтереси дитини стають цінностями освіти. </a:t>
            </a:r>
            <a:endParaRPr kumimoji="0" lang="uk-UA" altLang="uk-UA" sz="2400" b="0" i="0" u="none" strike="noStrike" cap="none" normalizeH="0" baseline="0" dirty="0" smtClean="0">
              <a:ln>
                <a:noFill/>
              </a:ln>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20297" y="2205819"/>
            <a:ext cx="8048787" cy="1754326"/>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В Тернопільській спеціальній загальноосвітній школі  в 2020-2021 н.р. навчалося 100 учнів</a:t>
            </a:r>
            <a:r>
              <a:rPr lang="uk-UA" dirty="0" smtClean="0">
                <a:latin typeface="Times New Roman" panose="02020603050405020304" pitchFamily="18" charset="0"/>
                <a:cs typeface="Times New Roman" panose="02020603050405020304" pitchFamily="18" charset="0"/>
              </a:rPr>
              <a:t>.</a:t>
            </a: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З них 17 – це учні з Розладами </a:t>
            </a:r>
            <a:r>
              <a:rPr lang="uk-UA" dirty="0" err="1">
                <a:latin typeface="Times New Roman" panose="02020603050405020304" pitchFamily="18" charset="0"/>
                <a:cs typeface="Times New Roman" panose="02020603050405020304" pitchFamily="18" charset="0"/>
              </a:rPr>
              <a:t>аутичного</a:t>
            </a: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спектру</a:t>
            </a: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26 – учні з синдромом </a:t>
            </a:r>
            <a:r>
              <a:rPr lang="uk-UA" dirty="0" err="1">
                <a:latin typeface="Times New Roman" panose="02020603050405020304" pitchFamily="18" charset="0"/>
                <a:cs typeface="Times New Roman" panose="02020603050405020304" pitchFamily="18" charset="0"/>
              </a:rPr>
              <a:t>Дауна</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504003"/>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648" y="186365"/>
            <a:ext cx="9643432" cy="830997"/>
          </a:xfrm>
          <a:prstGeom prst="rect">
            <a:avLst/>
          </a:prstGeom>
        </p:spPr>
        <p:txBody>
          <a:bodyPr wrap="square">
            <a:spAutoFit/>
          </a:bodyPr>
          <a:lstStyle/>
          <a:p>
            <a:r>
              <a:rPr lang="uk-UA" sz="2400" b="1" i="1" dirty="0" smtClean="0">
                <a:solidFill>
                  <a:srgbClr val="FFFF00"/>
                </a:solidFill>
                <a:latin typeface="Times New Roman" panose="02020603050405020304" pitchFamily="18" charset="0"/>
                <a:ea typeface="Calibri"/>
                <a:cs typeface="Times New Roman" panose="02020603050405020304" pitchFamily="18" charset="0"/>
              </a:rPr>
              <a:t>Активно впроваджували партнерство </a:t>
            </a:r>
            <a:r>
              <a:rPr lang="uk-UA" sz="2400" b="1" i="1" dirty="0">
                <a:solidFill>
                  <a:srgbClr val="FFFF00"/>
                </a:solidFill>
                <a:latin typeface="Times New Roman" panose="02020603050405020304" pitchFamily="18" charset="0"/>
                <a:ea typeface="Calibri"/>
                <a:cs typeface="Times New Roman" panose="02020603050405020304" pitchFamily="18" charset="0"/>
              </a:rPr>
              <a:t>школи та сім'ї:</a:t>
            </a:r>
            <a:r>
              <a:rPr lang="uk-UA" sz="2400" dirty="0">
                <a:solidFill>
                  <a:srgbClr val="FFFF00"/>
                </a:solidFill>
                <a:latin typeface="Times New Roman" panose="02020603050405020304" pitchFamily="18" charset="0"/>
                <a:ea typeface="Calibri"/>
                <a:cs typeface="Times New Roman" panose="02020603050405020304" pitchFamily="18" charset="0"/>
              </a:rPr>
              <a:t/>
            </a:r>
            <a:br>
              <a:rPr lang="uk-UA" sz="2400" dirty="0">
                <a:solidFill>
                  <a:srgbClr val="FFFF00"/>
                </a:solidFill>
                <a:latin typeface="Times New Roman" panose="02020603050405020304" pitchFamily="18" charset="0"/>
                <a:ea typeface="Calibri"/>
                <a:cs typeface="Times New Roman" panose="02020603050405020304" pitchFamily="18" charset="0"/>
              </a:rPr>
            </a:br>
            <a:endParaRPr lang="uk-UA" sz="2400" dirty="0">
              <a:solidFill>
                <a:srgbClr val="FFFF00"/>
              </a:solidFill>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323528" y="1133132"/>
            <a:ext cx="2830415" cy="158206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4" name="Скругленный прямоугольник 4"/>
          <p:cNvSpPr/>
          <p:nvPr/>
        </p:nvSpPr>
        <p:spPr>
          <a:xfrm>
            <a:off x="400758" y="1210362"/>
            <a:ext cx="2675955" cy="142760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uk-UA" sz="1400" kern="1200" dirty="0">
                <a:solidFill>
                  <a:sysClr val="window" lastClr="FFFFFF"/>
                </a:solidFill>
                <a:latin typeface="Times New Roman" panose="02020603050405020304" pitchFamily="18" charset="0"/>
                <a:ea typeface="+mn-ea"/>
                <a:cs typeface="Times New Roman" panose="02020603050405020304" pitchFamily="18" charset="0"/>
              </a:rPr>
              <a:t>Реалізація прав батьків на участь в управлінні школою</a:t>
            </a:r>
          </a:p>
        </p:txBody>
      </p:sp>
      <p:grpSp>
        <p:nvGrpSpPr>
          <p:cNvPr id="5" name="Группа 4"/>
          <p:cNvGrpSpPr/>
          <p:nvPr/>
        </p:nvGrpSpPr>
        <p:grpSpPr>
          <a:xfrm>
            <a:off x="3347864" y="1111970"/>
            <a:ext cx="5317337" cy="1582975"/>
            <a:chOff x="2820248" y="1"/>
            <a:chExt cx="5317337" cy="1582975"/>
          </a:xfrm>
          <a:scene3d>
            <a:camera prst="orthographicFront"/>
            <a:lightRig rig="flat" dir="t"/>
          </a:scene3d>
        </p:grpSpPr>
        <p:sp>
          <p:nvSpPr>
            <p:cNvPr id="6" name="Прямоугольник с двумя скругленными соседними углами 5"/>
            <p:cNvSpPr/>
            <p:nvPr/>
          </p:nvSpPr>
          <p:spPr>
            <a:xfrm rot="5400000">
              <a:off x="4687429" y="-1867180"/>
              <a:ext cx="1582975" cy="5317337"/>
            </a:xfrm>
            <a:prstGeom prst="round2SameRect">
              <a:avLst/>
            </a:prstGeom>
            <a:solidFill>
              <a:srgbClr val="C0504D">
                <a:tint val="40000"/>
                <a:alpha val="90000"/>
                <a:hueOff val="0"/>
                <a:satOff val="0"/>
                <a:lumOff val="0"/>
                <a:alphaOff val="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p3d extrusionH="12700" prstMaterial="plastic">
              <a:bevelT w="50800" h="50800"/>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7" name="Прямоугольник 6"/>
            <p:cNvSpPr/>
            <p:nvPr/>
          </p:nvSpPr>
          <p:spPr>
            <a:xfrm>
              <a:off x="2820248" y="77275"/>
              <a:ext cx="5240063" cy="142842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114300" lvl="1" indent="-114300" algn="l" defTabSz="533400">
                <a:lnSpc>
                  <a:spcPct val="90000"/>
                </a:lnSpc>
                <a:spcBef>
                  <a:spcPct val="0"/>
                </a:spcBef>
                <a:spcAft>
                  <a:spcPct val="15000"/>
                </a:spcAft>
                <a:buChar char="••"/>
              </a:pPr>
              <a:endPar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загальношкільні та класні батьківські збори, робота активних  батьківських осередків школи;</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моніторинг батьківських побажань щодо  планування шкільних заходів; </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оформлення інформаційних стендів та постійне оновлення інформації на сайті школи; </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«День відкритих дверей»;</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визначення оцінки батьками роботи освітнього закладу (анкетування "Школа очима батьків")</a:t>
              </a:r>
              <a:r>
                <a:rPr lang="uk-UA"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a:p>
              <a:pPr marL="114300" lvl="1" indent="-114300" algn="l" defTabSz="533400">
                <a:lnSpc>
                  <a:spcPct val="90000"/>
                </a:lnSpc>
                <a:spcBef>
                  <a:spcPct val="0"/>
                </a:spcBef>
                <a:spcAft>
                  <a:spcPct val="15000"/>
                </a:spcAft>
                <a:buChar char="••"/>
              </a:pPr>
              <a:endPar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114300" lvl="1" indent="-114300" algn="l" defTabSz="533400">
                <a:lnSpc>
                  <a:spcPct val="90000"/>
                </a:lnSpc>
                <a:spcBef>
                  <a:spcPct val="0"/>
                </a:spcBef>
                <a:spcAft>
                  <a:spcPct val="15000"/>
                </a:spcAft>
                <a:buChar char="••"/>
              </a:pPr>
              <a:endParaRPr lang="uk-UA" sz="1200" kern="1200" dirty="0">
                <a:solidFill>
                  <a:sysClr val="windowText" lastClr="000000">
                    <a:hueOff val="0"/>
                    <a:satOff val="0"/>
                    <a:lumOff val="0"/>
                    <a:alphaOff val="0"/>
                  </a:sysClr>
                </a:solidFill>
                <a:latin typeface="Calibri"/>
                <a:ea typeface="+mn-ea"/>
                <a:cs typeface="+mn-cs"/>
              </a:endParaRPr>
            </a:p>
          </p:txBody>
        </p:sp>
      </p:grpSp>
      <p:grpSp>
        <p:nvGrpSpPr>
          <p:cNvPr id="8" name="Группа 7"/>
          <p:cNvGrpSpPr/>
          <p:nvPr/>
        </p:nvGrpSpPr>
        <p:grpSpPr>
          <a:xfrm>
            <a:off x="341205" y="2852936"/>
            <a:ext cx="2893079" cy="1604978"/>
            <a:chOff x="989" y="1683841"/>
            <a:chExt cx="2893079" cy="1604978"/>
          </a:xfrm>
          <a:scene3d>
            <a:camera prst="orthographicFront"/>
            <a:lightRig rig="flat" dir="t"/>
          </a:scene3d>
        </p:grpSpPr>
        <p:sp>
          <p:nvSpPr>
            <p:cNvPr id="9" name="Скругленный прямоугольник 8"/>
            <p:cNvSpPr/>
            <p:nvPr/>
          </p:nvSpPr>
          <p:spPr>
            <a:xfrm>
              <a:off x="989" y="1683841"/>
              <a:ext cx="2893079" cy="1604978"/>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10" name="Скругленный прямоугольник 4"/>
            <p:cNvSpPr/>
            <p:nvPr/>
          </p:nvSpPr>
          <p:spPr>
            <a:xfrm>
              <a:off x="79338" y="1762190"/>
              <a:ext cx="2736381" cy="14482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uk-UA" sz="1400" kern="1200">
                  <a:solidFill>
                    <a:sysClr val="window" lastClr="FFFFFF"/>
                  </a:solidFill>
                  <a:latin typeface="Times New Roman" panose="02020603050405020304" pitchFamily="18" charset="0"/>
                  <a:ea typeface="+mn-ea"/>
                  <a:cs typeface="Times New Roman" panose="02020603050405020304" pitchFamily="18" charset="0"/>
                </a:rPr>
                <a:t>Залучення батьків та громадськості у виховний процес, спільні творчі проекти дітей, батьків та школи</a:t>
              </a:r>
            </a:p>
          </p:txBody>
        </p:sp>
      </p:grpSp>
      <p:grpSp>
        <p:nvGrpSpPr>
          <p:cNvPr id="11" name="Группа 10"/>
          <p:cNvGrpSpPr/>
          <p:nvPr/>
        </p:nvGrpSpPr>
        <p:grpSpPr>
          <a:xfrm>
            <a:off x="3363692" y="2852936"/>
            <a:ext cx="5413281" cy="1582975"/>
            <a:chOff x="2894068" y="1694844"/>
            <a:chExt cx="5413281" cy="1582975"/>
          </a:xfrm>
          <a:scene3d>
            <a:camera prst="orthographicFront"/>
            <a:lightRig rig="flat" dir="t"/>
          </a:scene3d>
        </p:grpSpPr>
        <p:sp>
          <p:nvSpPr>
            <p:cNvPr id="12" name="Прямоугольник с двумя скругленными соседними углами 11"/>
            <p:cNvSpPr/>
            <p:nvPr/>
          </p:nvSpPr>
          <p:spPr>
            <a:xfrm rot="5400000">
              <a:off x="4809221" y="-220309"/>
              <a:ext cx="1582975" cy="5413281"/>
            </a:xfrm>
            <a:prstGeom prst="round2SameRect">
              <a:avLst/>
            </a:prstGeom>
            <a:solidFill>
              <a:srgbClr val="9BBB59">
                <a:tint val="40000"/>
                <a:alpha val="90000"/>
                <a:hueOff val="0"/>
                <a:satOff val="0"/>
                <a:lumOff val="0"/>
                <a:alphaOff val="0"/>
              </a:srgbClr>
            </a:solidFill>
            <a:ln w="9525" cap="flat" cmpd="sng" algn="ctr">
              <a:solidFill>
                <a:srgbClr val="9BBB59">
                  <a:tint val="40000"/>
                  <a:alpha val="90000"/>
                  <a:hueOff val="0"/>
                  <a:satOff val="0"/>
                  <a:lumOff val="0"/>
                  <a:alphaOff val="0"/>
                </a:srgbClr>
              </a:solidFill>
              <a:prstDash val="solid"/>
            </a:ln>
            <a:effectLst>
              <a:outerShdw blurRad="40000" dist="23000" dir="5400000" rotWithShape="0">
                <a:srgbClr val="000000">
                  <a:alpha val="35000"/>
                </a:srgbClr>
              </a:outerShdw>
            </a:effectLst>
            <a:sp3d extrusionH="12700" prstMaterial="plastic">
              <a:bevelT w="50800" h="50800"/>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13" name="Прямоугольник 12"/>
            <p:cNvSpPr/>
            <p:nvPr/>
          </p:nvSpPr>
          <p:spPr>
            <a:xfrm>
              <a:off x="2894068" y="1772118"/>
              <a:ext cx="5336007" cy="142842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uk-UA"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участь батьків у шкільних заходах (родинні свята, змагання, конкурси, майстер-класи, екскурсії, фестивалі і т.д.) ; </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залучення батьків до заходів, які підвищують імідж школи :благоустрій  та </a:t>
              </a:r>
              <a:r>
                <a:rPr lang="uk-UA" sz="12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озеленення </a:t>
              </a: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території ("День добрих справ"спільна трудова діяльність батьків, учнів та педагогів), участь у проектах школи, співпраця зі ЗМІ, співпраця з благодійними та громадськими </a:t>
              </a:r>
              <a:r>
                <a:rPr lang="uk-UA" sz="12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організаціями</a:t>
              </a: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a:p>
              <a:pPr marL="114300" lvl="1" indent="-114300" algn="l" defTabSz="533400">
                <a:lnSpc>
                  <a:spcPct val="90000"/>
                </a:lnSpc>
                <a:spcBef>
                  <a:spcPct val="0"/>
                </a:spcBef>
                <a:spcAft>
                  <a:spcPct val="15000"/>
                </a:spcAft>
                <a:buChar char="••"/>
              </a:pPr>
              <a:r>
                <a:rPr lang="uk-UA" sz="12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заохочення активних батьків</a:t>
              </a:r>
              <a:r>
                <a:rPr lang="uk-UA" sz="1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a:p>
              <a:pPr marL="114300" lvl="1" indent="-114300" algn="l" defTabSz="533400">
                <a:lnSpc>
                  <a:spcPct val="90000"/>
                </a:lnSpc>
                <a:spcBef>
                  <a:spcPct val="0"/>
                </a:spcBef>
                <a:spcAft>
                  <a:spcPct val="15000"/>
                </a:spcAft>
                <a:buChar char="••"/>
              </a:pPr>
              <a:endParaRPr lang="uk-UA" sz="12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114300" lvl="1" indent="-114300" algn="l" defTabSz="533400">
                <a:lnSpc>
                  <a:spcPct val="90000"/>
                </a:lnSpc>
                <a:spcBef>
                  <a:spcPct val="0"/>
                </a:spcBef>
                <a:spcAft>
                  <a:spcPct val="15000"/>
                </a:spcAft>
                <a:buChar char="••"/>
              </a:pPr>
              <a:endParaRPr lang="uk-UA" sz="12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p:txBody>
        </p:sp>
      </p:grpSp>
      <p:grpSp>
        <p:nvGrpSpPr>
          <p:cNvPr id="14" name="Группа 13"/>
          <p:cNvGrpSpPr/>
          <p:nvPr/>
        </p:nvGrpSpPr>
        <p:grpSpPr>
          <a:xfrm>
            <a:off x="419554" y="4725144"/>
            <a:ext cx="2761334" cy="1588713"/>
            <a:chOff x="989" y="3387756"/>
            <a:chExt cx="2761334" cy="1588713"/>
          </a:xfrm>
          <a:scene3d>
            <a:camera prst="orthographicFront"/>
            <a:lightRig rig="flat" dir="t"/>
          </a:scene3d>
        </p:grpSpPr>
        <p:sp>
          <p:nvSpPr>
            <p:cNvPr id="15" name="Скругленный прямоугольник 14"/>
            <p:cNvSpPr/>
            <p:nvPr/>
          </p:nvSpPr>
          <p:spPr>
            <a:xfrm>
              <a:off x="989" y="3387756"/>
              <a:ext cx="2761334" cy="1588713"/>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16" name="Скругленный прямоугольник 4"/>
            <p:cNvSpPr/>
            <p:nvPr/>
          </p:nvSpPr>
          <p:spPr>
            <a:xfrm>
              <a:off x="78544" y="3465311"/>
              <a:ext cx="2606224" cy="1433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uk-UA" sz="1400" kern="1200">
                  <a:solidFill>
                    <a:sysClr val="window" lastClr="FFFFFF"/>
                  </a:solidFill>
                  <a:latin typeface="Times New Roman" panose="02020603050405020304" pitchFamily="18" charset="0"/>
                  <a:ea typeface="+mn-ea"/>
                  <a:cs typeface="Times New Roman" panose="02020603050405020304" pitchFamily="18" charset="0"/>
                </a:rPr>
                <a:t>Розвиток системи психолого-педагогічної освіти батьків</a:t>
              </a:r>
            </a:p>
          </p:txBody>
        </p:sp>
      </p:grpSp>
      <p:grpSp>
        <p:nvGrpSpPr>
          <p:cNvPr id="17" name="Группа 16"/>
          <p:cNvGrpSpPr/>
          <p:nvPr/>
        </p:nvGrpSpPr>
        <p:grpSpPr>
          <a:xfrm>
            <a:off x="3367801" y="4680142"/>
            <a:ext cx="5544779" cy="1556160"/>
            <a:chOff x="2762324" y="3372817"/>
            <a:chExt cx="5544779" cy="1556160"/>
          </a:xfrm>
          <a:scene3d>
            <a:camera prst="orthographicFront"/>
            <a:lightRig rig="flat" dir="t"/>
          </a:scene3d>
        </p:grpSpPr>
        <p:sp>
          <p:nvSpPr>
            <p:cNvPr id="18" name="Прямоугольник с двумя скругленными соседними углами 17"/>
            <p:cNvSpPr/>
            <p:nvPr/>
          </p:nvSpPr>
          <p:spPr>
            <a:xfrm rot="5400000">
              <a:off x="4756634" y="1378507"/>
              <a:ext cx="1556160" cy="5544779"/>
            </a:xfrm>
            <a:prstGeom prst="round2SameRect">
              <a:avLst/>
            </a:prstGeom>
            <a:solidFill>
              <a:srgbClr val="8064A2">
                <a:tint val="40000"/>
                <a:alpha val="90000"/>
                <a:hueOff val="0"/>
                <a:satOff val="0"/>
                <a:lumOff val="0"/>
                <a:alphaOff val="0"/>
              </a:srgbClr>
            </a:solidFill>
            <a:ln w="9525" cap="flat" cmpd="sng" algn="ctr">
              <a:solidFill>
                <a:srgbClr val="8064A2">
                  <a:tint val="40000"/>
                  <a:alpha val="90000"/>
                  <a:hueOff val="0"/>
                  <a:satOff val="0"/>
                  <a:lumOff val="0"/>
                  <a:alphaOff val="0"/>
                </a:srgbClr>
              </a:solidFill>
              <a:prstDash val="solid"/>
            </a:ln>
            <a:effectLst>
              <a:outerShdw blurRad="40000" dist="23000" dir="5400000" rotWithShape="0">
                <a:srgbClr val="000000">
                  <a:alpha val="35000"/>
                </a:srgbClr>
              </a:outerShdw>
            </a:effectLst>
            <a:sp3d extrusionH="12700" prstMaterial="plastic">
              <a:bevelT w="50800" h="50800"/>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19" name="Прямоугольник 18"/>
            <p:cNvSpPr/>
            <p:nvPr/>
          </p:nvSpPr>
          <p:spPr>
            <a:xfrm>
              <a:off x="2762325" y="3448782"/>
              <a:ext cx="5468814" cy="140423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uk-UA"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університет психолого-педагогічних знань " Батьківські студії";</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індивідуальні психолого-педагогічні консультації, телефон довіри;</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конференції,семінари, практикуми, тренінги;</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анкетування та опитування батьків; </a:t>
              </a:r>
            </a:p>
            <a:p>
              <a:pPr marL="114300" lvl="1" indent="-114300" algn="l" defTabSz="533400">
                <a:lnSpc>
                  <a:spcPct val="90000"/>
                </a:lnSpc>
                <a:spcBef>
                  <a:spcPct val="0"/>
                </a:spcBef>
                <a:spcAft>
                  <a:spcPct val="15000"/>
                </a:spcAft>
                <a:buChar char="••"/>
              </a:pPr>
              <a:r>
                <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ведення батьками щоденника </a:t>
              </a:r>
              <a:r>
                <a:rPr lang="uk-UA" sz="1200" kern="1200" noProof="1"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спострежень за дитиною (короткий запис);</a:t>
              </a:r>
            </a:p>
            <a:p>
              <a:pPr marL="114300" lvl="1" indent="-114300" algn="l" defTabSz="533400">
                <a:lnSpc>
                  <a:spcPct val="90000"/>
                </a:lnSpc>
                <a:spcBef>
                  <a:spcPct val="0"/>
                </a:spcBef>
                <a:spcAft>
                  <a:spcPct val="15000"/>
                </a:spcAft>
                <a:buChar char="••"/>
              </a:pPr>
              <a:r>
                <a:rPr lang="uk-UA" sz="1200" kern="1200" noProof="1"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участь батьків у розробці та реалізації  ІПР;</a:t>
              </a:r>
            </a:p>
            <a:p>
              <a:pPr marL="114300" lvl="1" indent="-114300" algn="l" defTabSz="533400">
                <a:lnSpc>
                  <a:spcPct val="90000"/>
                </a:lnSpc>
                <a:spcBef>
                  <a:spcPct val="0"/>
                </a:spcBef>
                <a:spcAft>
                  <a:spcPct val="15000"/>
                </a:spcAft>
                <a:buChar char="••"/>
              </a:pPr>
              <a:r>
                <a:rPr lang="uk-UA" sz="1200" kern="1200" noProof="1"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домашнє візитування (з метою допомоги батькам у створенні для дитини предметно-розвиваючого середовища вдома)</a:t>
              </a:r>
            </a:p>
            <a:p>
              <a:pPr marL="114300" lvl="1" indent="-114300" algn="l" defTabSz="533400">
                <a:lnSpc>
                  <a:spcPct val="90000"/>
                </a:lnSpc>
                <a:spcBef>
                  <a:spcPct val="0"/>
                </a:spcBef>
                <a:spcAft>
                  <a:spcPct val="15000"/>
                </a:spcAft>
                <a:buChar char="••"/>
              </a:pPr>
              <a:endParaRPr lang="uk-UA" sz="12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p:txBody>
        </p:sp>
      </p:grpSp>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91" y="850675"/>
            <a:ext cx="1094582" cy="1094582"/>
          </a:xfrm>
          <a:prstGeom prst="rect">
            <a:avLst/>
          </a:prstGeom>
        </p:spPr>
      </p:pic>
    </p:spTree>
    <p:extLst>
      <p:ext uri="{BB962C8B-B14F-4D97-AF65-F5344CB8AC3E}">
        <p14:creationId xmlns:p14="http://schemas.microsoft.com/office/powerpoint/2010/main" val="4171125043"/>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2202" y="1397966"/>
            <a:ext cx="4627085" cy="5155257"/>
          </a:xfrm>
          <a:prstGeom prst="rect">
            <a:avLst/>
          </a:prstGeom>
        </p:spPr>
        <p:txBody>
          <a:bodyPr wrap="square">
            <a:spAutoFit/>
          </a:bodyPr>
          <a:lstStyle/>
          <a:p>
            <a:endParaRPr lang="uk-UA" sz="1400" dirty="0">
              <a:latin typeface="Times New Roman" panose="02020603050405020304" pitchFamily="18" charset="0"/>
              <a:cs typeface="Times New Roman" panose="02020603050405020304" pitchFamily="18" charset="0"/>
            </a:endParaRPr>
          </a:p>
          <a:p>
            <a:pPr fontAlgn="base"/>
            <a:r>
              <a:rPr lang="uk-UA" sz="1400" dirty="0" smtClean="0">
                <a:latin typeface="Times New Roman" panose="02020603050405020304" pitchFamily="18" charset="0"/>
                <a:cs typeface="Times New Roman" panose="02020603050405020304" pitchFamily="18" charset="0"/>
              </a:rPr>
              <a:t>	         </a:t>
            </a:r>
            <a:r>
              <a:rPr lang="uk-UA" noProof="1" smtClean="0">
                <a:latin typeface="Times New Roman" panose="02020603050405020304" pitchFamily="18" charset="0"/>
                <a:cs typeface="Times New Roman" panose="02020603050405020304" pitchFamily="18" charset="0"/>
              </a:rPr>
              <a:t>Організація «Інваспорт»</a:t>
            </a:r>
          </a:p>
          <a:p>
            <a:pPr lvl="2">
              <a:lnSpc>
                <a:spcPct val="150000"/>
              </a:lnSpc>
            </a:pPr>
            <a:r>
              <a:rPr lang="uk-UA" noProof="1" smtClean="0">
                <a:latin typeface="Times New Roman" panose="02020603050405020304" pitchFamily="18" charset="0"/>
                <a:cs typeface="Times New Roman" panose="02020603050405020304" pitchFamily="18" charset="0"/>
              </a:rPr>
              <a:t>ГО “Асоціація жінок України “Дія”</a:t>
            </a:r>
          </a:p>
          <a:p>
            <a:pPr lvl="2">
              <a:lnSpc>
                <a:spcPct val="150000"/>
              </a:lnSpc>
            </a:pPr>
            <a:r>
              <a:rPr lang="uk-UA" noProof="1" smtClean="0">
                <a:latin typeface="Times New Roman" panose="02020603050405020304" pitchFamily="18" charset="0"/>
                <a:cs typeface="Times New Roman" panose="02020603050405020304" pitchFamily="18" charset="0"/>
              </a:rPr>
              <a:t>МБФ «Стефан»</a:t>
            </a:r>
          </a:p>
          <a:p>
            <a:pPr lvl="2">
              <a:lnSpc>
                <a:spcPct val="150000"/>
              </a:lnSpc>
            </a:pPr>
            <a:r>
              <a:rPr lang="uk-UA" noProof="1" smtClean="0">
                <a:latin typeface="Times New Roman" panose="02020603050405020304" pitchFamily="18" charset="0"/>
                <a:cs typeface="Times New Roman" panose="02020603050405020304" pitchFamily="18" charset="0"/>
              </a:rPr>
              <a:t>БФ «Подоляни»,</a:t>
            </a:r>
          </a:p>
          <a:p>
            <a:pPr lvl="2">
              <a:lnSpc>
                <a:spcPct val="150000"/>
              </a:lnSpc>
            </a:pPr>
            <a:r>
              <a:rPr lang="uk-UA" noProof="1" smtClean="0">
                <a:latin typeface="Times New Roman" panose="02020603050405020304" pitchFamily="18" charset="0"/>
                <a:cs typeface="Times New Roman" panose="02020603050405020304" pitchFamily="18" charset="0"/>
              </a:rPr>
              <a:t>Громадська організація «Ла Страда - Україна»</a:t>
            </a:r>
          </a:p>
          <a:p>
            <a:pPr lvl="2">
              <a:lnSpc>
                <a:spcPct val="150000"/>
              </a:lnSpc>
            </a:pPr>
            <a:r>
              <a:rPr lang="uk-UA" noProof="1" smtClean="0">
                <a:latin typeface="Times New Roman" panose="02020603050405020304" pitchFamily="18" charset="0"/>
                <a:cs typeface="Times New Roman" panose="02020603050405020304" pitchFamily="18" charset="0"/>
              </a:rPr>
              <a:t>КП  Тернопільелектротранс</a:t>
            </a:r>
          </a:p>
          <a:p>
            <a:pPr lvl="2">
              <a:lnSpc>
                <a:spcPct val="150000"/>
              </a:lnSpc>
            </a:pPr>
            <a:r>
              <a:rPr lang="uk-UA" dirty="0">
                <a:latin typeface="Times New Roman" panose="02020603050405020304" pitchFamily="18" charset="0"/>
                <a:cs typeface="Times New Roman" panose="02020603050405020304" pitchFamily="18" charset="0"/>
              </a:rPr>
              <a:t>Тернопільський обласний центр комплексної реабілітації осіб з </a:t>
            </a:r>
            <a:r>
              <a:rPr lang="uk-UA" dirty="0" smtClean="0">
                <a:latin typeface="Times New Roman" panose="02020603050405020304" pitchFamily="18" charset="0"/>
                <a:cs typeface="Times New Roman" panose="02020603050405020304" pitchFamily="18" charset="0"/>
              </a:rPr>
              <a:t>інвалідністю</a:t>
            </a:r>
          </a:p>
          <a:p>
            <a:pPr lvl="2">
              <a:lnSpc>
                <a:spcPct val="150000"/>
              </a:lnSpc>
            </a:pPr>
            <a:r>
              <a:rPr lang="uk-UA" noProof="1" smtClean="0">
                <a:latin typeface="Times New Roman" panose="02020603050405020304" pitchFamily="18" charset="0"/>
                <a:cs typeface="Times New Roman" panose="02020603050405020304" pitchFamily="18" charset="0"/>
              </a:rPr>
              <a:t>Галицький коледж імені В'ячеслава Чорновола</a:t>
            </a:r>
            <a:endParaRPr lang="uk-UA" noProof="1">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91" y="850675"/>
            <a:ext cx="1094582" cy="1094582"/>
          </a:xfrm>
          <a:prstGeom prst="rect">
            <a:avLst/>
          </a:prstGeom>
        </p:spPr>
      </p:pic>
      <p:sp>
        <p:nvSpPr>
          <p:cNvPr id="4" name="Прямоугольник 3"/>
          <p:cNvSpPr/>
          <p:nvPr/>
        </p:nvSpPr>
        <p:spPr>
          <a:xfrm>
            <a:off x="5082447" y="1945257"/>
            <a:ext cx="6570408" cy="4662815"/>
          </a:xfrm>
          <a:prstGeom prst="rect">
            <a:avLst/>
          </a:prstGeom>
        </p:spPr>
        <p:txBody>
          <a:bodyPr wrap="square">
            <a:spAutoFit/>
          </a:bodyPr>
          <a:lstStyle/>
          <a:p>
            <a:pPr>
              <a:lnSpc>
                <a:spcPct val="150000"/>
              </a:lnSpc>
            </a:pPr>
            <a:r>
              <a:rPr lang="uk-UA" noProof="1" smtClean="0">
                <a:latin typeface="Times New Roman" panose="02020603050405020304" pitchFamily="18" charset="0"/>
                <a:cs typeface="Times New Roman" panose="02020603050405020304" pitchFamily="18" charset="0"/>
              </a:rPr>
              <a:t>ГО Центр реабілітації родин дітей-інвалідів «Дитина» </a:t>
            </a:r>
          </a:p>
          <a:p>
            <a:pPr>
              <a:lnSpc>
                <a:spcPct val="150000"/>
              </a:lnSpc>
            </a:pPr>
            <a:r>
              <a:rPr lang="uk-UA" noProof="1" smtClean="0">
                <a:latin typeface="Times New Roman" panose="02020603050405020304" pitchFamily="18" charset="0"/>
                <a:cs typeface="Times New Roman" panose="02020603050405020304" pitchFamily="18" charset="0"/>
              </a:rPr>
              <a:t>Тернопільською обласною громадською організацією </a:t>
            </a:r>
          </a:p>
          <a:p>
            <a:pPr>
              <a:lnSpc>
                <a:spcPct val="150000"/>
              </a:lnSpc>
            </a:pPr>
            <a:r>
              <a:rPr lang="uk-UA" noProof="1" smtClean="0">
                <a:latin typeface="Times New Roman" panose="02020603050405020304" pitchFamily="18" charset="0"/>
                <a:cs typeface="Times New Roman" panose="02020603050405020304" pitchFamily="18" charset="0"/>
              </a:rPr>
              <a:t>«Центр сприяння дітям з синдромом Дауна «БебіКо»</a:t>
            </a:r>
          </a:p>
          <a:p>
            <a:pPr>
              <a:lnSpc>
                <a:spcPct val="150000"/>
              </a:lnSpc>
            </a:pPr>
            <a:r>
              <a:rPr lang="uk-UA" noProof="1" smtClean="0">
                <a:latin typeface="Times New Roman" panose="02020603050405020304" pitchFamily="18" charset="0"/>
                <a:cs typeface="Times New Roman" panose="02020603050405020304" pitchFamily="18" charset="0"/>
              </a:rPr>
              <a:t>Тернопільською Вищою Духовною семінарією ім. Й. Сліпого</a:t>
            </a:r>
          </a:p>
          <a:p>
            <a:pPr>
              <a:lnSpc>
                <a:spcPct val="150000"/>
              </a:lnSpc>
            </a:pPr>
            <a:r>
              <a:rPr lang="uk-UA" noProof="1" smtClean="0">
                <a:latin typeface="Times New Roman" panose="02020603050405020304" pitchFamily="18" charset="0"/>
                <a:cs typeface="Times New Roman" panose="02020603050405020304" pitchFamily="18" charset="0"/>
              </a:rPr>
              <a:t>Службою у справах дітей та неповнолітніх</a:t>
            </a:r>
          </a:p>
          <a:p>
            <a:pPr>
              <a:lnSpc>
                <a:spcPct val="150000"/>
              </a:lnSpc>
            </a:pPr>
            <a:r>
              <a:rPr lang="uk-UA" noProof="1" smtClean="0">
                <a:latin typeface="Times New Roman" panose="02020603050405020304" pitchFamily="18" charset="0"/>
                <a:cs typeface="Times New Roman" panose="02020603050405020304" pitchFamily="18" charset="0"/>
              </a:rPr>
              <a:t>Кримінальною поліцією</a:t>
            </a:r>
          </a:p>
          <a:p>
            <a:pPr>
              <a:lnSpc>
                <a:spcPct val="150000"/>
              </a:lnSpc>
            </a:pPr>
            <a:r>
              <a:rPr lang="uk-UA" noProof="1" smtClean="0">
                <a:latin typeface="Times New Roman" panose="02020603050405020304" pitchFamily="18" charset="0"/>
                <a:cs typeface="Times New Roman" panose="02020603050405020304" pitchFamily="18" charset="0"/>
              </a:rPr>
              <a:t>Тернопільським Ляльковим театром</a:t>
            </a:r>
          </a:p>
          <a:p>
            <a:pPr>
              <a:lnSpc>
                <a:spcPct val="150000"/>
              </a:lnSpc>
            </a:pPr>
            <a:r>
              <a:rPr lang="uk-UA" noProof="1" smtClean="0">
                <a:latin typeface="Times New Roman" panose="02020603050405020304" pitchFamily="18" charset="0"/>
                <a:cs typeface="Times New Roman" panose="02020603050405020304" pitchFamily="18" charset="0"/>
              </a:rPr>
              <a:t>З навчальними закладами: ТЗОШ №3, 5, 10, 22, 29, </a:t>
            </a:r>
          </a:p>
          <a:p>
            <a:pPr>
              <a:lnSpc>
                <a:spcPct val="150000"/>
              </a:lnSpc>
            </a:pPr>
            <a:r>
              <a:rPr lang="uk-UA" noProof="1" smtClean="0">
                <a:latin typeface="Times New Roman" panose="02020603050405020304" pitchFamily="18" charset="0"/>
                <a:cs typeface="Times New Roman" panose="02020603050405020304" pitchFamily="18" charset="0"/>
              </a:rPr>
              <a:t>Тернопільським національним педагогічним університетом</a:t>
            </a:r>
          </a:p>
          <a:p>
            <a:pPr>
              <a:lnSpc>
                <a:spcPct val="150000"/>
              </a:lnSpc>
            </a:pPr>
            <a:r>
              <a:rPr lang="uk-UA" noProof="1" smtClean="0">
                <a:latin typeface="Times New Roman" panose="02020603050405020304" pitchFamily="18" charset="0"/>
                <a:cs typeface="Times New Roman" panose="02020603050405020304" pitchFamily="18" charset="0"/>
              </a:rPr>
              <a:t>Кам'янець-Подільським національним університетом</a:t>
            </a:r>
          </a:p>
          <a:p>
            <a:pPr>
              <a:lnSpc>
                <a:spcPct val="150000"/>
              </a:lnSpc>
            </a:pPr>
            <a:r>
              <a:rPr lang="uk-UA" noProof="1" smtClean="0">
                <a:latin typeface="Times New Roman" panose="02020603050405020304" pitchFamily="18" charset="0"/>
                <a:cs typeface="Times New Roman" panose="02020603050405020304" pitchFamily="18" charset="0"/>
              </a:rPr>
              <a:t>Тернопільським технічним ліцеєм та іншими.</a:t>
            </a:r>
            <a:endParaRPr lang="uk-UA" noProof="1">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80221" y="191084"/>
            <a:ext cx="9004453" cy="1107996"/>
          </a:xfrm>
          <a:prstGeom prst="rect">
            <a:avLst/>
          </a:prstGeom>
        </p:spPr>
        <p:txBody>
          <a:bodyPr wrap="square">
            <a:spAutoFit/>
          </a:bodyPr>
          <a:lstStyle/>
          <a:p>
            <a:pPr algn="ctr" fontAlgn="base"/>
            <a:r>
              <a:rPr lang="uk-UA" sz="2400" b="1" dirty="0">
                <a:solidFill>
                  <a:srgbClr val="FFFF00"/>
                </a:solidFill>
                <a:latin typeface="Times New Roman" panose="02020603050405020304" pitchFamily="18" charset="0"/>
                <a:cs typeface="Times New Roman" panose="02020603050405020304" pitchFamily="18" charset="0"/>
              </a:rPr>
              <a:t>Протягом  цього року ми співпрацювали з багатьма  громадськими та державними організаціями:</a:t>
            </a:r>
          </a:p>
          <a:p>
            <a:pPr fontAlgn="base"/>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75682"/>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8135" y="251743"/>
            <a:ext cx="10135518" cy="1384995"/>
          </a:xfrm>
          <a:prstGeom prst="rect">
            <a:avLst/>
          </a:prstGeom>
        </p:spPr>
        <p:txBody>
          <a:bodyPr wrap="square">
            <a:spAutoFit/>
          </a:bodyPr>
          <a:lstStyle/>
          <a:p>
            <a:pPr algn="ctr">
              <a:lnSpc>
                <a:spcPct val="150000"/>
              </a:lnSpc>
            </a:pPr>
            <a:r>
              <a:rPr lang="uk-UA" sz="2000" b="1" noProof="1" smtClean="0">
                <a:solidFill>
                  <a:srgbClr val="FFFF00"/>
                </a:solidFill>
                <a:latin typeface="Times New Roman" panose="02020603050405020304" pitchFamily="18" charset="0"/>
                <a:cs typeface="Times New Roman" panose="02020603050405020304" pitchFamily="18" charset="0"/>
              </a:rPr>
              <a:t>Протягом року спрямовуємо свої зусилля на  впровадження стратегії розвитку школи. </a:t>
            </a:r>
            <a:endParaRPr lang="uk-UA" b="1" noProof="1" smtClean="0">
              <a:solidFill>
                <a:srgbClr val="FFFF00"/>
              </a:solidFill>
              <a:latin typeface="Times New Roman" panose="02020603050405020304" pitchFamily="18" charset="0"/>
              <a:cs typeface="Times New Roman" panose="02020603050405020304" pitchFamily="18" charset="0"/>
            </a:endParaRPr>
          </a:p>
          <a:p>
            <a:pPr algn="ctr">
              <a:lnSpc>
                <a:spcPct val="150000"/>
              </a:lnSpc>
            </a:pPr>
            <a:r>
              <a:rPr lang="uk-UA" b="1" noProof="1" smtClean="0">
                <a:solidFill>
                  <a:srgbClr val="FF0000"/>
                </a:solidFill>
                <a:latin typeface="Times New Roman" panose="02020603050405020304" pitchFamily="18" charset="0"/>
                <a:cs typeface="Times New Roman" panose="02020603050405020304" pitchFamily="18" charset="0"/>
              </a:rPr>
              <a:t>Стратегія</a:t>
            </a:r>
            <a:r>
              <a:rPr lang="uk-UA" b="1" noProof="1" smtClean="0">
                <a:latin typeface="Times New Roman" panose="02020603050405020304" pitchFamily="18" charset="0"/>
                <a:cs typeface="Times New Roman" panose="02020603050405020304" pitchFamily="18" charset="0"/>
              </a:rPr>
              <a:t>   – не просто документ з цифрами, це визначення майбутнього, до якого прагне школа.</a:t>
            </a:r>
            <a:endParaRPr lang="uk-UA" b="1" noProof="1">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51606" y="2213256"/>
            <a:ext cx="9761038" cy="3539430"/>
          </a:xfrm>
          <a:prstGeom prst="rect">
            <a:avLst/>
          </a:prstGeom>
        </p:spPr>
        <p:txBody>
          <a:bodyPr wrap="square">
            <a:spAutoFit/>
          </a:bodyPr>
          <a:lstStyle/>
          <a:p>
            <a:r>
              <a:rPr lang="uk-UA" sz="1600" b="1" i="1" dirty="0">
                <a:solidFill>
                  <a:srgbClr val="FFFF00"/>
                </a:solidFill>
                <a:latin typeface="Times New Roman" panose="02020603050405020304" pitchFamily="18" charset="0"/>
                <a:cs typeface="Times New Roman" panose="02020603050405020304" pitchFamily="18" charset="0"/>
              </a:rPr>
              <a:t>Очікувані результати виконання програми розвитку школи:</a:t>
            </a:r>
          </a:p>
          <a:p>
            <a:endParaRPr lang="uk-UA" sz="1600" dirty="0">
              <a:solidFill>
                <a:srgbClr val="FFFF00"/>
              </a:solidFill>
              <a:latin typeface="Times New Roman" panose="02020603050405020304" pitchFamily="18" charset="0"/>
              <a:cs typeface="Times New Roman" panose="02020603050405020304" pitchFamily="18" charset="0"/>
            </a:endParaRPr>
          </a:p>
          <a:p>
            <a:pPr lvl="0">
              <a:lnSpc>
                <a:spcPct val="150000"/>
              </a:lnSpc>
            </a:pPr>
            <a:r>
              <a:rPr lang="uk-UA" sz="1600" dirty="0">
                <a:latin typeface="Times New Roman" panose="02020603050405020304" pitchFamily="18" charset="0"/>
                <a:cs typeface="Times New Roman" panose="02020603050405020304" pitchFamily="18" charset="0"/>
              </a:rPr>
              <a:t>Зросте імідж школи.</a:t>
            </a:r>
          </a:p>
          <a:p>
            <a:pPr lvl="0">
              <a:lnSpc>
                <a:spcPct val="150000"/>
              </a:lnSpc>
            </a:pPr>
            <a:r>
              <a:rPr lang="uk-UA" sz="1600" dirty="0">
                <a:latin typeface="Times New Roman" panose="02020603050405020304" pitchFamily="18" charset="0"/>
                <a:cs typeface="Times New Roman" panose="02020603050405020304" pitchFamily="18" charset="0"/>
              </a:rPr>
              <a:t>Підвищиться рівень загальної культури учасників освітнього процесу.</a:t>
            </a:r>
          </a:p>
          <a:p>
            <a:pPr lvl="0">
              <a:lnSpc>
                <a:spcPct val="150000"/>
              </a:lnSpc>
            </a:pPr>
            <a:r>
              <a:rPr lang="uk-UA" sz="1600" dirty="0">
                <a:latin typeface="Times New Roman" panose="02020603050405020304" pitchFamily="18" charset="0"/>
                <a:cs typeface="Times New Roman" panose="02020603050405020304" pitchFamily="18" charset="0"/>
              </a:rPr>
              <a:t>Зросте кількість учнів, свідомо зайнятих суспільно–корисною діяльністю, </a:t>
            </a:r>
            <a:r>
              <a:rPr lang="uk-UA" sz="1600" noProof="1" smtClean="0">
                <a:latin typeface="Times New Roman" panose="02020603050405020304" pitchFamily="18" charset="0"/>
                <a:cs typeface="Times New Roman" panose="02020603050405020304" pitchFamily="18" charset="0"/>
              </a:rPr>
              <a:t>волонтерством.</a:t>
            </a:r>
          </a:p>
          <a:p>
            <a:pPr lvl="0">
              <a:lnSpc>
                <a:spcPct val="150000"/>
              </a:lnSpc>
            </a:pPr>
            <a:r>
              <a:rPr lang="uk-UA" sz="1600" noProof="1" smtClean="0">
                <a:latin typeface="Times New Roman" panose="02020603050405020304" pitchFamily="18" charset="0"/>
                <a:cs typeface="Times New Roman" panose="02020603050405020304" pitchFamily="18" charset="0"/>
              </a:rPr>
              <a:t>Збільшиться кількість вчителів, які втілюють ідею гуманної педагогіки.</a:t>
            </a:r>
          </a:p>
          <a:p>
            <a:pPr lvl="0">
              <a:lnSpc>
                <a:spcPct val="150000"/>
              </a:lnSpc>
            </a:pPr>
            <a:r>
              <a:rPr lang="uk-UA" sz="1600" noProof="1" smtClean="0">
                <a:latin typeface="Times New Roman" panose="02020603050405020304" pitchFamily="18" charset="0"/>
                <a:cs typeface="Times New Roman" panose="02020603050405020304" pitchFamily="18" charset="0"/>
              </a:rPr>
              <a:t>Зросте кількість батьків – активних учасників шкільного життя.</a:t>
            </a:r>
          </a:p>
          <a:p>
            <a:pPr lvl="0">
              <a:lnSpc>
                <a:spcPct val="150000"/>
              </a:lnSpc>
            </a:pPr>
            <a:r>
              <a:rPr lang="uk-UA" sz="1600" noProof="1" smtClean="0">
                <a:latin typeface="Times New Roman" panose="02020603050405020304" pitchFamily="18" charset="0"/>
                <a:cs typeface="Times New Roman" panose="02020603050405020304" pitchFamily="18" charset="0"/>
              </a:rPr>
              <a:t>Зросте рівень матеріально – технічного забезпечення </a:t>
            </a:r>
            <a:r>
              <a:rPr lang="uk-UA" sz="1600" dirty="0" smtClean="0">
                <a:latin typeface="Times New Roman" panose="02020603050405020304" pitchFamily="18" charset="0"/>
                <a:cs typeface="Times New Roman" panose="02020603050405020304" pitchFamily="18" charset="0"/>
              </a:rPr>
              <a:t>школи</a:t>
            </a:r>
            <a:r>
              <a:rPr lang="uk-UA" sz="1600" dirty="0">
                <a:latin typeface="Times New Roman" panose="02020603050405020304" pitchFamily="18" charset="0"/>
                <a:cs typeface="Times New Roman" panose="02020603050405020304" pitchFamily="18" charset="0"/>
              </a:rPr>
              <a:t>.</a:t>
            </a:r>
          </a:p>
          <a:p>
            <a:pPr lvl="0">
              <a:lnSpc>
                <a:spcPct val="150000"/>
              </a:lnSpc>
            </a:pPr>
            <a:r>
              <a:rPr lang="uk-UA" sz="1600" dirty="0">
                <a:latin typeface="Times New Roman" panose="02020603050405020304" pitchFamily="18" charset="0"/>
                <a:cs typeface="Times New Roman" panose="02020603050405020304" pitchFamily="18" charset="0"/>
              </a:rPr>
              <a:t>100% учителів використовуватимуть ІКТ.</a:t>
            </a:r>
          </a:p>
          <a:p>
            <a:pPr lvl="0">
              <a:lnSpc>
                <a:spcPct val="150000"/>
              </a:lnSpc>
            </a:pPr>
            <a:r>
              <a:rPr lang="uk-UA" sz="1600" dirty="0">
                <a:latin typeface="Times New Roman" panose="02020603050405020304" pitchFamily="18" charset="0"/>
                <a:cs typeface="Times New Roman" panose="02020603050405020304" pitchFamily="18" charset="0"/>
              </a:rPr>
              <a:t>Поліпшиться оснащення предметних кабінетів.</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6686" y="854988"/>
            <a:ext cx="1094582" cy="1094582"/>
          </a:xfrm>
          <a:prstGeom prst="rect">
            <a:avLst/>
          </a:prstGeom>
        </p:spPr>
      </p:pic>
    </p:spTree>
    <p:extLst>
      <p:ext uri="{BB962C8B-B14F-4D97-AF65-F5344CB8AC3E}">
        <p14:creationId xmlns:p14="http://schemas.microsoft.com/office/powerpoint/2010/main" val="1132987242"/>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5079" y="101993"/>
            <a:ext cx="8835528" cy="461665"/>
          </a:xfrm>
          <a:prstGeom prst="rect">
            <a:avLst/>
          </a:prstGeom>
        </p:spPr>
        <p:txBody>
          <a:bodyPr wrap="square">
            <a:spAutoFit/>
          </a:bodyPr>
          <a:lstStyle/>
          <a:p>
            <a:pPr algn="ctr"/>
            <a:r>
              <a:rPr lang="uk-UA" sz="2400" b="1" dirty="0" smtClean="0">
                <a:solidFill>
                  <a:srgbClr val="FFFF00"/>
                </a:solidFill>
              </a:rPr>
              <a:t>Реалізація стратегії розвитку</a:t>
            </a:r>
            <a:endParaRPr lang="uk-UA" sz="2400" b="1" dirty="0">
              <a:solidFill>
                <a:srgbClr val="FFFF00"/>
              </a:solidFill>
            </a:endParaRPr>
          </a:p>
        </p:txBody>
      </p:sp>
      <p:sp>
        <p:nvSpPr>
          <p:cNvPr id="3" name="Прямоугольник 2"/>
          <p:cNvSpPr/>
          <p:nvPr/>
        </p:nvSpPr>
        <p:spPr>
          <a:xfrm>
            <a:off x="257059" y="563658"/>
            <a:ext cx="9731568" cy="1477328"/>
          </a:xfrm>
          <a:prstGeom prst="rect">
            <a:avLst/>
          </a:prstGeom>
        </p:spPr>
        <p:txBody>
          <a:bodyPr wrap="square">
            <a:spAutoFit/>
          </a:bodyPr>
          <a:lstStyle/>
          <a:p>
            <a:pPr algn="just"/>
            <a:r>
              <a:rPr lang="uk-UA" dirty="0" smtClean="0"/>
              <a:t>	</a:t>
            </a:r>
            <a:r>
              <a:rPr lang="uk-UA" noProof="1" smtClean="0">
                <a:latin typeface="Times New Roman" panose="02020603050405020304" pitchFamily="18" charset="0"/>
                <a:cs typeface="Times New Roman" panose="02020603050405020304" pitchFamily="18" charset="0"/>
              </a:rPr>
              <a:t>Розробка Стратегії для Тернопільської спеціальної загальноосвітньої школи Тернопільської міської ради викликана реформуванням спеціальної освіти в Україні та потребою в підвищенні якості освітнього процесу, оновленні змісту і структури і сучасних педагогічних технологій, спрямованих на формування компетентісного учня з особливими освітніми потребами, здатного до успішної соціальної та життєвої адаптації в соціумі. </a:t>
            </a:r>
            <a:endParaRPr lang="uk-UA" noProof="1">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85140" y="2103418"/>
            <a:ext cx="2234907" cy="400110"/>
          </a:xfrm>
          <a:prstGeom prst="rect">
            <a:avLst/>
          </a:prstGeom>
        </p:spPr>
        <p:txBody>
          <a:bodyPr wrap="none">
            <a:spAutoFit/>
          </a:bodyPr>
          <a:lstStyle/>
          <a:p>
            <a:r>
              <a:rPr lang="uk-UA" sz="2000" b="1" dirty="0">
                <a:solidFill>
                  <a:srgbClr val="FFFF00"/>
                </a:solidFill>
              </a:rPr>
              <a:t>Мета Стратегії </a:t>
            </a:r>
            <a:endParaRPr lang="uk-UA" sz="2000" dirty="0"/>
          </a:p>
        </p:txBody>
      </p:sp>
      <p:sp>
        <p:nvSpPr>
          <p:cNvPr id="5" name="Прямоугольник 4"/>
          <p:cNvSpPr/>
          <p:nvPr/>
        </p:nvSpPr>
        <p:spPr>
          <a:xfrm>
            <a:off x="257058" y="2503528"/>
            <a:ext cx="11163759" cy="1200329"/>
          </a:xfrm>
          <a:prstGeom prst="rect">
            <a:avLst/>
          </a:prstGeom>
        </p:spPr>
        <p:txBody>
          <a:bodyPr wrap="square">
            <a:spAutoFit/>
          </a:bodyPr>
          <a:lstStyle/>
          <a:p>
            <a:r>
              <a:rPr lang="uk-UA" b="1"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Реалізація </a:t>
            </a:r>
            <a:r>
              <a:rPr lang="uk-UA" dirty="0">
                <a:latin typeface="Times New Roman" panose="02020603050405020304" pitchFamily="18" charset="0"/>
                <a:cs typeface="Times New Roman" panose="02020603050405020304" pitchFamily="18" charset="0"/>
              </a:rPr>
              <a:t>права на освіту дітей з особливими освітніми потребами, зумовленими складними порушеннями розвитку. Освіта в нашому закладі буде зосереджуватися на дитині. На уроках діти не стільки готуватимуться до далекого майбутнього життя, а житимуть ним зараз, тобто навчання має бути максимально наближеним до умов сучасного життя.</a:t>
            </a:r>
          </a:p>
        </p:txBody>
      </p:sp>
      <p:sp>
        <p:nvSpPr>
          <p:cNvPr id="6" name="Прямоугольник 5"/>
          <p:cNvSpPr/>
          <p:nvPr/>
        </p:nvSpPr>
        <p:spPr>
          <a:xfrm>
            <a:off x="3863524" y="3599831"/>
            <a:ext cx="2518638" cy="369332"/>
          </a:xfrm>
          <a:prstGeom prst="rect">
            <a:avLst/>
          </a:prstGeom>
        </p:spPr>
        <p:txBody>
          <a:bodyPr wrap="none">
            <a:spAutoFit/>
          </a:bodyPr>
          <a:lstStyle/>
          <a:p>
            <a:r>
              <a:rPr lang="uk-UA" b="1" dirty="0">
                <a:solidFill>
                  <a:srgbClr val="FFFF00"/>
                </a:solidFill>
              </a:rPr>
              <a:t>Принципи стратегії:</a:t>
            </a:r>
          </a:p>
        </p:txBody>
      </p:sp>
      <p:sp>
        <p:nvSpPr>
          <p:cNvPr id="7" name="Прямоугольник 6"/>
          <p:cNvSpPr/>
          <p:nvPr/>
        </p:nvSpPr>
        <p:spPr>
          <a:xfrm>
            <a:off x="334008" y="4049215"/>
            <a:ext cx="11572077" cy="2246769"/>
          </a:xfrm>
          <a:prstGeom prst="rect">
            <a:avLst/>
          </a:prstGeom>
        </p:spPr>
        <p:txBody>
          <a:bodyPr wrap="square">
            <a:spAutoFit/>
          </a:bodyPr>
          <a:lstStyle/>
          <a:p>
            <a:pPr marL="285750" lvl="0" indent="-285750">
              <a:buFont typeface="Arial" panose="020B0604020202020204" pitchFamily="34" charset="0"/>
              <a:buChar char="•"/>
            </a:pPr>
            <a:r>
              <a:rPr lang="uk-UA" sz="1400" noProof="1" smtClean="0">
                <a:latin typeface="Times New Roman" panose="02020603050405020304" pitchFamily="18" charset="0"/>
                <a:cs typeface="Times New Roman" panose="02020603050405020304" pitchFamily="18" charset="0"/>
              </a:rPr>
              <a:t>дитиноцентрованості і природовідповідності; </a:t>
            </a:r>
          </a:p>
          <a:p>
            <a:pPr marL="285750" lvl="0" indent="-285750">
              <a:buFont typeface="Arial" panose="020B0604020202020204" pitchFamily="34" charset="0"/>
              <a:buChar char="•"/>
            </a:pPr>
            <a:r>
              <a:rPr lang="uk-UA" sz="1400" noProof="1" smtClean="0">
                <a:latin typeface="Times New Roman" panose="02020603050405020304" pitchFamily="18" charset="0"/>
                <a:cs typeface="Times New Roman" panose="02020603050405020304" pitchFamily="18" charset="0"/>
              </a:rPr>
              <a:t>взаємодія учнів, учителів та батьків;</a:t>
            </a:r>
          </a:p>
          <a:p>
            <a:pPr marL="285750" lvl="0" indent="-285750">
              <a:buFont typeface="Arial" panose="020B0604020202020204" pitchFamily="34" charset="0"/>
              <a:buChar char="•"/>
            </a:pPr>
            <a:r>
              <a:rPr lang="uk-UA" sz="1400" noProof="1" smtClean="0">
                <a:latin typeface="Times New Roman" panose="02020603050405020304" pitchFamily="18" charset="0"/>
                <a:cs typeface="Times New Roman" panose="02020603050405020304" pitchFamily="18" charset="0"/>
              </a:rPr>
              <a:t>корекційно-розвивальної спрямованості освітнього процесу; </a:t>
            </a:r>
          </a:p>
          <a:p>
            <a:pPr marL="285750" lvl="0" indent="-285750">
              <a:buFont typeface="Arial" panose="020B0604020202020204" pitchFamily="34" charset="0"/>
              <a:buChar char="•"/>
            </a:pPr>
            <a:r>
              <a:rPr lang="uk-UA" sz="1400" noProof="1" smtClean="0">
                <a:latin typeface="Times New Roman" panose="02020603050405020304" pitchFamily="18" charset="0"/>
                <a:cs typeface="Times New Roman" panose="02020603050405020304" pitchFamily="18" charset="0"/>
              </a:rPr>
              <a:t>узгодження цілей, змісту і очікуваних результатів навчання;</a:t>
            </a:r>
          </a:p>
          <a:p>
            <a:pPr marL="285750" lvl="0" indent="-285750">
              <a:buFont typeface="Arial" panose="020B0604020202020204" pitchFamily="34" charset="0"/>
              <a:buChar char="•"/>
            </a:pPr>
            <a:r>
              <a:rPr lang="uk-UA" sz="1400" noProof="1" smtClean="0">
                <a:latin typeface="Times New Roman" panose="02020603050405020304" pitchFamily="18" charset="0"/>
                <a:cs typeface="Times New Roman" panose="02020603050405020304" pitchFamily="18" charset="0"/>
              </a:rPr>
              <a:t>доступності і практичної спрямованості змісту навчання; </a:t>
            </a:r>
          </a:p>
          <a:p>
            <a:pPr marL="285750" lvl="0" indent="-285750">
              <a:buFont typeface="Arial" panose="020B0604020202020204" pitchFamily="34" charset="0"/>
              <a:buChar char="•"/>
            </a:pPr>
            <a:r>
              <a:rPr lang="uk-UA" sz="1400" noProof="1" smtClean="0">
                <a:latin typeface="Times New Roman" panose="02020603050405020304" pitchFamily="18" charset="0"/>
                <a:cs typeface="Times New Roman" panose="02020603050405020304" pitchFamily="18" charset="0"/>
              </a:rPr>
              <a:t>наступності і перспективності навчання;</a:t>
            </a:r>
          </a:p>
          <a:p>
            <a:pPr marL="285750" lvl="0" indent="-285750">
              <a:buFont typeface="Arial" panose="020B0604020202020204" pitchFamily="34" charset="0"/>
              <a:buChar char="•"/>
            </a:pPr>
            <a:r>
              <a:rPr lang="uk-UA" sz="1400" noProof="1" smtClean="0">
                <a:latin typeface="Times New Roman" panose="02020603050405020304" pitchFamily="18" charset="0"/>
                <a:cs typeface="Times New Roman" panose="02020603050405020304" pitchFamily="18" charset="0"/>
              </a:rPr>
              <a:t>взаємозв’язаного формування </a:t>
            </a:r>
            <a:r>
              <a:rPr lang="uk-UA" sz="1400" dirty="0" smtClean="0">
                <a:latin typeface="Times New Roman" panose="02020603050405020304" pitchFamily="18" charset="0"/>
                <a:cs typeface="Times New Roman" panose="02020603050405020304" pitchFamily="18" charset="0"/>
              </a:rPr>
              <a:t>ключових </a:t>
            </a:r>
            <a:r>
              <a:rPr lang="uk-UA" sz="1400" dirty="0">
                <a:latin typeface="Times New Roman" panose="02020603050405020304" pitchFamily="18" charset="0"/>
                <a:cs typeface="Times New Roman" panose="02020603050405020304" pitchFamily="18" charset="0"/>
              </a:rPr>
              <a:t>і предметних     компетентностей;</a:t>
            </a:r>
          </a:p>
          <a:p>
            <a:pPr marL="285750" lvl="0" indent="-285750">
              <a:buFont typeface="Arial" panose="020B0604020202020204" pitchFamily="34" charset="0"/>
              <a:buChar char="•"/>
            </a:pPr>
            <a:r>
              <a:rPr lang="uk-UA" sz="1400" dirty="0">
                <a:latin typeface="Times New Roman" panose="02020603050405020304" pitchFamily="18" charset="0"/>
                <a:cs typeface="Times New Roman" panose="02020603050405020304" pitchFamily="18" charset="0"/>
              </a:rPr>
              <a:t>можливостей реалізації змісту освіти через предмети або     інтегровані курси; </a:t>
            </a:r>
          </a:p>
          <a:p>
            <a:pPr marL="285750" lvl="0" indent="-285750">
              <a:buFont typeface="Arial" panose="020B0604020202020204" pitchFamily="34" charset="0"/>
              <a:buChar char="•"/>
            </a:pPr>
            <a:r>
              <a:rPr lang="uk-UA" sz="1400" dirty="0">
                <a:latin typeface="Times New Roman" panose="02020603050405020304" pitchFamily="18" charset="0"/>
                <a:cs typeface="Times New Roman" panose="02020603050405020304" pitchFamily="18" charset="0"/>
              </a:rPr>
              <a:t>творчого використання вчителем програми залежно від умов  навчання; </a:t>
            </a:r>
          </a:p>
          <a:p>
            <a:pPr marL="285750" lvl="0" indent="-285750">
              <a:buFont typeface="Arial" panose="020B0604020202020204" pitchFamily="34" charset="0"/>
              <a:buChar char="•"/>
            </a:pPr>
            <a:r>
              <a:rPr lang="uk-UA" sz="1400" dirty="0">
                <a:latin typeface="Times New Roman" panose="02020603050405020304" pitchFamily="18" charset="0"/>
                <a:cs typeface="Times New Roman" panose="02020603050405020304" pitchFamily="18" charset="0"/>
              </a:rPr>
              <a:t>адаптації освітнього процесу до індивідуальних особливостей, потреб та інтересів учнів.   </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750" y="943666"/>
            <a:ext cx="1094582" cy="1094582"/>
          </a:xfrm>
          <a:prstGeom prst="rect">
            <a:avLst/>
          </a:prstGeom>
        </p:spPr>
      </p:pic>
    </p:spTree>
    <p:extLst>
      <p:ext uri="{BB962C8B-B14F-4D97-AF65-F5344CB8AC3E}">
        <p14:creationId xmlns:p14="http://schemas.microsoft.com/office/powerpoint/2010/main" val="972905825"/>
      </p:ext>
    </p:extLst>
  </p:cSld>
  <p:clrMapOvr>
    <a:masterClrMapping/>
  </p:clrMapOvr>
  <mc:AlternateContent xmlns:mc="http://schemas.openxmlformats.org/markup-compatibility/2006" xmlns:p14="http://schemas.microsoft.com/office/powerpoint/2010/main">
    <mc:Choice Requires="p14">
      <p:transition p14:dur="10" advClick="0" advTm="2000">
        <p:fade/>
      </p:transition>
    </mc:Choice>
    <mc:Fallback xmlns="">
      <p:transition advClick="0" advTm="2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32196</TotalTime>
  <Words>3003</Words>
  <Application>Microsoft Office PowerPoint</Application>
  <PresentationFormat>Произвольный</PresentationFormat>
  <Paragraphs>740</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Ион</vt:lpstr>
      <vt:lpstr>ЗВІТ     2020/2021   Тернопільська спеціальна загальноосвітня школа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Більш детальнішу інформацію ви можете знайти на:</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Тернопільська  спеціальна загальноосвітня  школа ТМР ТО</dc:title>
  <dc:creator>admin</dc:creator>
  <cp:lastModifiedBy>user</cp:lastModifiedBy>
  <cp:revision>447</cp:revision>
  <dcterms:created xsi:type="dcterms:W3CDTF">2019-04-18T06:03:10Z</dcterms:created>
  <dcterms:modified xsi:type="dcterms:W3CDTF">2021-06-22T09:18:47Z</dcterms:modified>
</cp:coreProperties>
</file>